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14"/>
  </p:notesMasterIdLst>
  <p:sldIdLst>
    <p:sldId id="256" r:id="rId2"/>
    <p:sldId id="257" r:id="rId3"/>
    <p:sldId id="263" r:id="rId4"/>
    <p:sldId id="265" r:id="rId5"/>
    <p:sldId id="267" r:id="rId6"/>
    <p:sldId id="264" r:id="rId7"/>
    <p:sldId id="258" r:id="rId8"/>
    <p:sldId id="259" r:id="rId9"/>
    <p:sldId id="268" r:id="rId10"/>
    <p:sldId id="262" r:id="rId11"/>
    <p:sldId id="260" r:id="rId12"/>
    <p:sldId id="26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0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69480" autoAdjust="0"/>
  </p:normalViewPr>
  <p:slideViewPr>
    <p:cSldViewPr snapToGrid="0" showGuides="1">
      <p:cViewPr varScale="1">
        <p:scale>
          <a:sx n="47" d="100"/>
          <a:sy n="47" d="100"/>
        </p:scale>
        <p:origin x="1340" y="32"/>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2BDAE-371C-455C-BC48-8F0F0AFD3DDC}" type="datetimeFigureOut">
              <a:rPr lang="en-US" smtClean="0"/>
              <a:t>4/7/2017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34BED-280D-41F0-9FAD-B0C6FC2576C1}" type="slidenum">
              <a:rPr lang="en-US" smtClean="0"/>
              <a:t>‹#›</a:t>
            </a:fld>
            <a:endParaRPr lang="en-US"/>
          </a:p>
        </p:txBody>
      </p:sp>
    </p:spTree>
    <p:extLst>
      <p:ext uri="{BB962C8B-B14F-4D97-AF65-F5344CB8AC3E}">
        <p14:creationId xmlns:p14="http://schemas.microsoft.com/office/powerpoint/2010/main" val="575844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process has contributed to the buildup of the SMBH mass has also contributed to the </a:t>
            </a:r>
            <a:r>
              <a:rPr lang="en-US" dirty="0" err="1"/>
              <a:t>shapping</a:t>
            </a:r>
            <a:r>
              <a:rPr lang="en-US" dirty="0"/>
              <a:t> of the morphology of the hos galaxy.</a:t>
            </a:r>
          </a:p>
          <a:p>
            <a:endParaRPr lang="en-US" dirty="0"/>
          </a:p>
          <a:p>
            <a:r>
              <a:rPr lang="en-US" dirty="0"/>
              <a:t>Density</a:t>
            </a:r>
            <a:r>
              <a:rPr lang="en-US" baseline="0" dirty="0"/>
              <a:t> wave theory</a:t>
            </a:r>
          </a:p>
          <a:p>
            <a:endParaRPr lang="en-US" dirty="0"/>
          </a:p>
        </p:txBody>
      </p:sp>
      <p:sp>
        <p:nvSpPr>
          <p:cNvPr id="4" name="Slide Number Placeholder 3"/>
          <p:cNvSpPr>
            <a:spLocks noGrp="1"/>
          </p:cNvSpPr>
          <p:nvPr>
            <p:ph type="sldNum" sz="quarter" idx="10"/>
          </p:nvPr>
        </p:nvSpPr>
        <p:spPr/>
        <p:txBody>
          <a:bodyPr/>
          <a:lstStyle/>
          <a:p>
            <a:fld id="{D8234BED-280D-41F0-9FAD-B0C6FC2576C1}" type="slidenum">
              <a:rPr lang="en-US" smtClean="0"/>
              <a:t>1</a:t>
            </a:fld>
            <a:endParaRPr lang="en-US"/>
          </a:p>
        </p:txBody>
      </p:sp>
    </p:spTree>
    <p:extLst>
      <p:ext uri="{BB962C8B-B14F-4D97-AF65-F5344CB8AC3E}">
        <p14:creationId xmlns:p14="http://schemas.microsoft.com/office/powerpoint/2010/main" val="2529980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1&gt;  So we know that with larger black hole mass, we get tighter wound spiral arms.  We know that the arms and the black hole are actually not correlated directly with each other, </a:t>
            </a:r>
            <a:r>
              <a:rPr lang="en-US" baseline="0" dirty="0" err="1"/>
              <a:t>ie</a:t>
            </a:r>
            <a:r>
              <a:rPr lang="en-US" baseline="0" dirty="0"/>
              <a:t> neither knows the other exists.  Yet we see this.</a:t>
            </a:r>
          </a:p>
          <a:p>
            <a:r>
              <a:rPr lang="en-US" baseline="0" dirty="0"/>
              <a:t>2&gt; So why?  There is some indirect mechanism within the galaxy that is causing this correlation.</a:t>
            </a:r>
          </a:p>
          <a:p>
            <a:r>
              <a:rPr lang="en-US" baseline="0" dirty="0"/>
              <a:t>The leading theory at the moment is Spiral Density Wave Theory.  It says that the tighter pitch angle implies that there is a higher density of gas in the disk of the galaxy.  This means that there is more material that can get down into the black hole, causing it to become active.  This is something that is still being researched on.</a:t>
            </a:r>
          </a:p>
          <a:p>
            <a:endParaRPr lang="en-US" baseline="0" dirty="0"/>
          </a:p>
          <a:p>
            <a:r>
              <a:rPr lang="en-US" baseline="0" dirty="0"/>
              <a:t>____________________________________________</a:t>
            </a:r>
          </a:p>
          <a:p>
            <a:r>
              <a:rPr lang="en-US" baseline="0" dirty="0"/>
              <a:t>Text:</a:t>
            </a:r>
          </a:p>
          <a:p>
            <a:r>
              <a:rPr lang="en-US" baseline="0" dirty="0"/>
              <a:t>What does this tell us about the coevolution?</a:t>
            </a:r>
          </a:p>
          <a:p>
            <a:pPr marL="171450" indent="-171450">
              <a:buFontTx/>
              <a:buChar char="-"/>
            </a:pPr>
            <a:r>
              <a:rPr lang="en-US" baseline="0" dirty="0"/>
              <a:t>Larger mass – more tightly wounds</a:t>
            </a:r>
          </a:p>
          <a:p>
            <a:pPr marL="171450" indent="-171450">
              <a:buFontTx/>
              <a:buChar char="-"/>
            </a:pPr>
            <a:r>
              <a:rPr lang="en-US" baseline="0" dirty="0" err="1"/>
              <a:t>Th</a:t>
            </a:r>
            <a:r>
              <a:rPr lang="en-US" baseline="0" dirty="0"/>
              <a:t> </a:t>
            </a:r>
            <a:r>
              <a:rPr lang="en-US" baseline="0" dirty="0" err="1"/>
              <a:t>bh</a:t>
            </a:r>
            <a:r>
              <a:rPr lang="en-US" baseline="0" dirty="0"/>
              <a:t> and the arms are not directly correlated (they don’t actually know about </a:t>
            </a:r>
            <a:r>
              <a:rPr lang="en-US" baseline="0" dirty="0" err="1"/>
              <a:t>eah</a:t>
            </a:r>
            <a:r>
              <a:rPr lang="en-US" baseline="0" dirty="0"/>
              <a:t> other)</a:t>
            </a:r>
          </a:p>
          <a:p>
            <a:pPr marL="171450" indent="-171450">
              <a:buFontTx/>
              <a:buChar char="-"/>
            </a:pPr>
            <a:r>
              <a:rPr lang="en-US" baseline="0" dirty="0"/>
              <a:t>Why do we see this correlation?</a:t>
            </a:r>
          </a:p>
          <a:p>
            <a:pPr marL="171450" indent="-171450">
              <a:buFontTx/>
              <a:buChar char="-"/>
            </a:pPr>
            <a:r>
              <a:rPr lang="en-US" baseline="0" dirty="0"/>
              <a:t>What indirect mechanisms could be causing this?</a:t>
            </a:r>
          </a:p>
          <a:p>
            <a:pPr marL="171450" indent="-171450">
              <a:buFontTx/>
              <a:buChar char="-"/>
            </a:pPr>
            <a:r>
              <a:rPr lang="en-US" baseline="0" dirty="0"/>
              <a:t>-leading theory – spiral structure of disk galaxies is correlated t=with the density of </a:t>
            </a:r>
          </a:p>
          <a:p>
            <a:pPr marL="171450" indent="-171450">
              <a:buFontTx/>
              <a:buChar char="-"/>
            </a:pPr>
            <a:endParaRPr lang="en-US" baseline="0" dirty="0"/>
          </a:p>
          <a:p>
            <a:pPr marL="171450" indent="-171450">
              <a:buFontTx/>
              <a:buChar char="-"/>
            </a:pPr>
            <a:r>
              <a:rPr lang="en-US" baseline="0" dirty="0"/>
              <a:t>gas in the disk – the leading theory – spiral density wave theory –states that the tighter pitch angle means that there is higher density of gas in the disk</a:t>
            </a:r>
          </a:p>
          <a:p>
            <a:pPr marL="171450" indent="-171450">
              <a:buFontTx/>
              <a:buChar char="-"/>
            </a:pPr>
            <a:r>
              <a:rPr lang="en-US" baseline="0" dirty="0"/>
              <a:t>Standing waves due to differential rotation</a:t>
            </a:r>
          </a:p>
          <a:p>
            <a:pPr marL="171450" indent="-171450">
              <a:buFontTx/>
              <a:buChar char="-"/>
            </a:pPr>
            <a:r>
              <a:rPr lang="en-US" baseline="0" dirty="0"/>
              <a:t>What does it </a:t>
            </a:r>
            <a:r>
              <a:rPr lang="en-US" baseline="0" dirty="0" err="1"/>
              <a:t>hav</a:t>
            </a:r>
            <a:r>
              <a:rPr lang="en-US" baseline="0" dirty="0"/>
              <a:t> t do with </a:t>
            </a:r>
            <a:r>
              <a:rPr lang="en-US" baseline="0" dirty="0" err="1"/>
              <a:t>blak</a:t>
            </a:r>
            <a:r>
              <a:rPr lang="en-US" baseline="0" dirty="0"/>
              <a:t> hole?</a:t>
            </a:r>
          </a:p>
          <a:p>
            <a:pPr marL="171450" indent="-171450">
              <a:buFontTx/>
              <a:buChar char="-"/>
            </a:pPr>
            <a:r>
              <a:rPr lang="en-US" baseline="0" dirty="0"/>
              <a:t>-this means that there is more material that can potentially get down to the black hole</a:t>
            </a:r>
          </a:p>
          <a:p>
            <a:pPr marL="171450" indent="-171450">
              <a:buFontTx/>
              <a:buChar char="-"/>
            </a:pPr>
            <a:endParaRPr lang="en-US" baseline="0" dirty="0"/>
          </a:p>
          <a:p>
            <a:pPr marL="171450" indent="-171450">
              <a:buFontTx/>
              <a:buChar char="-"/>
            </a:pPr>
            <a:r>
              <a:rPr lang="en-US" baseline="0" dirty="0"/>
              <a:t>-both are correlated with the density of gas in the disk.  Indirect correlation</a:t>
            </a:r>
          </a:p>
          <a:p>
            <a:endParaRPr lang="en-US" baseline="0" dirty="0"/>
          </a:p>
          <a:p>
            <a:r>
              <a:rPr lang="en-US" baseline="0" dirty="0"/>
              <a:t>Conclusions – does it compare to the non-AGN plot?  How so?</a:t>
            </a: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8234BED-280D-41F0-9FAD-B0C6FC2576C1}" type="slidenum">
              <a:rPr lang="en-US" smtClean="0"/>
              <a:t>10</a:t>
            </a:fld>
            <a:endParaRPr lang="en-US"/>
          </a:p>
        </p:txBody>
      </p:sp>
    </p:spTree>
    <p:extLst>
      <p:ext uri="{BB962C8B-B14F-4D97-AF65-F5344CB8AC3E}">
        <p14:creationId xmlns:p14="http://schemas.microsoft.com/office/powerpoint/2010/main" val="180349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what I plan to do next with research, including</a:t>
            </a:r>
            <a:r>
              <a:rPr lang="en-US" baseline="0" dirty="0"/>
              <a:t> getting PA.s from edge-on galaxies, deep field data and later DR’s (and whatever Scott has planned for this project)</a:t>
            </a:r>
            <a:endParaRPr lang="en-US" dirty="0"/>
          </a:p>
        </p:txBody>
      </p:sp>
      <p:sp>
        <p:nvSpPr>
          <p:cNvPr id="4" name="Slide Number Placeholder 3"/>
          <p:cNvSpPr>
            <a:spLocks noGrp="1"/>
          </p:cNvSpPr>
          <p:nvPr>
            <p:ph type="sldNum" sz="quarter" idx="10"/>
          </p:nvPr>
        </p:nvSpPr>
        <p:spPr/>
        <p:txBody>
          <a:bodyPr/>
          <a:lstStyle/>
          <a:p>
            <a:fld id="{D8234BED-280D-41F0-9FAD-B0C6FC2576C1}" type="slidenum">
              <a:rPr lang="en-US" smtClean="0"/>
              <a:t>11</a:t>
            </a:fld>
            <a:endParaRPr lang="en-US"/>
          </a:p>
        </p:txBody>
      </p:sp>
    </p:spTree>
    <p:extLst>
      <p:ext uri="{BB962C8B-B14F-4D97-AF65-F5344CB8AC3E}">
        <p14:creationId xmlns:p14="http://schemas.microsoft.com/office/powerpoint/2010/main" val="1113530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now is time to take any question</a:t>
            </a:r>
          </a:p>
        </p:txBody>
      </p:sp>
      <p:sp>
        <p:nvSpPr>
          <p:cNvPr id="4" name="Slide Number Placeholder 3"/>
          <p:cNvSpPr>
            <a:spLocks noGrp="1"/>
          </p:cNvSpPr>
          <p:nvPr>
            <p:ph type="sldNum" sz="quarter" idx="10"/>
          </p:nvPr>
        </p:nvSpPr>
        <p:spPr/>
        <p:txBody>
          <a:bodyPr/>
          <a:lstStyle/>
          <a:p>
            <a:fld id="{D8234BED-280D-41F0-9FAD-B0C6FC2576C1}" type="slidenum">
              <a:rPr lang="en-US" smtClean="0"/>
              <a:t>12</a:t>
            </a:fld>
            <a:endParaRPr lang="en-US"/>
          </a:p>
        </p:txBody>
      </p:sp>
    </p:spTree>
    <p:extLst>
      <p:ext uri="{BB962C8B-B14F-4D97-AF65-F5344CB8AC3E}">
        <p14:creationId xmlns:p14="http://schemas.microsoft.com/office/powerpoint/2010/main" val="373456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is an Active Galactic Nucleus?  Well, we predict that most galaxies have a supermassive black hole located in the centers.  These black holes are still growing, </a:t>
            </a:r>
            <a:r>
              <a:rPr lang="en-US" baseline="0" dirty="0" err="1"/>
              <a:t>ie</a:t>
            </a:r>
            <a:r>
              <a:rPr lang="en-US" baseline="0" dirty="0"/>
              <a:t>, they are still accreting matter.  We find these often occur during mergers of galaxies, but sometimes we find galaxies with no outside interactions will often have these active nuclei.  AGN will appear much brighter than the nuclei of quiescent galaxies, or where the nucleus is not growing.  In this example, we see the nucleus is actually ejecting material into space.</a:t>
            </a:r>
          </a:p>
          <a:p>
            <a:endParaRPr lang="en-US" baseline="0" dirty="0"/>
          </a:p>
          <a:p>
            <a:r>
              <a:rPr lang="en-US" baseline="0" dirty="0"/>
              <a:t>Bullet 2</a:t>
            </a:r>
          </a:p>
          <a:p>
            <a:r>
              <a:rPr lang="en-US" baseline="0" dirty="0"/>
              <a:t>For quiescent galaxies, material – stars, gas, </a:t>
            </a:r>
            <a:r>
              <a:rPr lang="en-US" baseline="0" dirty="0" err="1"/>
              <a:t>etc</a:t>
            </a:r>
            <a:r>
              <a:rPr lang="en-US" baseline="0" dirty="0"/>
              <a:t>, has enough velocity, enough kinetic energy to maintain a stable orbit so that it does not fall in.  There is some mechanism that causes the material to lose that kinetic energy, to fall into the </a:t>
            </a:r>
            <a:r>
              <a:rPr lang="en-US" baseline="0" dirty="0" err="1"/>
              <a:t>blackhole</a:t>
            </a:r>
            <a:r>
              <a:rPr lang="en-US" baseline="0" dirty="0"/>
              <a:t>, making it active.  That mechanism is what we are trying to find out.</a:t>
            </a:r>
          </a:p>
          <a:p>
            <a:endParaRPr lang="en-US" baseline="0" dirty="0"/>
          </a:p>
          <a:p>
            <a:endParaRPr lang="en-US" baseline="0" dirty="0"/>
          </a:p>
          <a:p>
            <a:r>
              <a:rPr lang="en-US" baseline="0" dirty="0"/>
              <a:t>------Powered by accretion onto a supermassive black hole at the center f </a:t>
            </a:r>
            <a:r>
              <a:rPr lang="en-US" baseline="0" dirty="0" err="1"/>
              <a:t>theglaaxy</a:t>
            </a:r>
            <a:endParaRPr lang="en-US" baseline="0" dirty="0"/>
          </a:p>
          <a:p>
            <a:r>
              <a:rPr lang="en-US" baseline="0" dirty="0"/>
              <a:t>How does material get down to the block hole in order to power it?  This is what we are trying to find.</a:t>
            </a:r>
          </a:p>
          <a:p>
            <a:r>
              <a:rPr lang="en-US" baseline="0" dirty="0"/>
              <a:t>---evidence for the supermassive black hole affect the evolution of its host </a:t>
            </a:r>
            <a:r>
              <a:rPr lang="en-US" baseline="0" dirty="0" err="1"/>
              <a:t>gaaxy</a:t>
            </a:r>
            <a:endParaRPr lang="en-US" baseline="0" dirty="0"/>
          </a:p>
          <a:p>
            <a:r>
              <a:rPr lang="en-US" baseline="0" dirty="0"/>
              <a:t>(</a:t>
            </a:r>
            <a:r>
              <a:rPr lang="en-US" baseline="0" dirty="0" err="1"/>
              <a:t>centaurus</a:t>
            </a:r>
            <a:r>
              <a:rPr lang="en-US" baseline="0" dirty="0"/>
              <a:t> A – radio jets)</a:t>
            </a:r>
          </a:p>
        </p:txBody>
      </p:sp>
      <p:sp>
        <p:nvSpPr>
          <p:cNvPr id="4" name="Slide Number Placeholder 3"/>
          <p:cNvSpPr>
            <a:spLocks noGrp="1"/>
          </p:cNvSpPr>
          <p:nvPr>
            <p:ph type="sldNum" sz="quarter" idx="10"/>
          </p:nvPr>
        </p:nvSpPr>
        <p:spPr/>
        <p:txBody>
          <a:bodyPr/>
          <a:lstStyle/>
          <a:p>
            <a:fld id="{D8234BED-280D-41F0-9FAD-B0C6FC2576C1}" type="slidenum">
              <a:rPr lang="en-US" smtClean="0"/>
              <a:t>2</a:t>
            </a:fld>
            <a:endParaRPr lang="en-US"/>
          </a:p>
        </p:txBody>
      </p:sp>
    </p:spTree>
    <p:extLst>
      <p:ext uri="{BB962C8B-B14F-4D97-AF65-F5344CB8AC3E}">
        <p14:creationId xmlns:p14="http://schemas.microsoft.com/office/powerpoint/2010/main" val="373953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some examples of spiral</a:t>
            </a:r>
            <a:r>
              <a:rPr lang="en-US" baseline="0" dirty="0"/>
              <a:t> galaxies, the Pinwheel Galaxy on the left, and NGC1365 on the right.  Spiral galaxies are the most common type of galaxy found in space. In my project,  I was specifically looking at spiral galaxies with AGN.  Since these galaxies have a distinct order to them, they are unlikely to have undergone a merger.  Whatever causes the nucleus to be active would have to be internal.  My job was to determine if there is a correlation between pitch angle, or how tightly wound the spiral arms are, and the mass of the black hole.  We predicted that a larger black hole mass would beget tighter spiral arms.  The left galaxy is an example of smaller pitch angle, and the right has larger pitch angle.</a:t>
            </a:r>
            <a:endParaRPr lang="en-US" dirty="0"/>
          </a:p>
          <a:p>
            <a:endParaRPr lang="en-US" dirty="0"/>
          </a:p>
          <a:p>
            <a:r>
              <a:rPr lang="en-US" dirty="0"/>
              <a:t>----------We see</a:t>
            </a:r>
            <a:r>
              <a:rPr lang="en-US" baseline="0" dirty="0"/>
              <a:t> AGN in spirals so there </a:t>
            </a:r>
            <a:r>
              <a:rPr lang="en-US" baseline="0" dirty="0" err="1"/>
              <a:t>ust</a:t>
            </a:r>
            <a:r>
              <a:rPr lang="en-US" baseline="0" dirty="0"/>
              <a:t> be some sort of fueling mechanism that’s </a:t>
            </a:r>
            <a:r>
              <a:rPr lang="en-US" baseline="0" dirty="0" err="1"/>
              <a:t>casuing</a:t>
            </a:r>
            <a:r>
              <a:rPr lang="en-US" baseline="0" dirty="0"/>
              <a:t> this.</a:t>
            </a:r>
          </a:p>
          <a:p>
            <a:r>
              <a:rPr lang="en-US" baseline="0" dirty="0"/>
              <a:t>The purpose of this project is to see how the </a:t>
            </a:r>
            <a:r>
              <a:rPr lang="en-US" baseline="0" dirty="0" err="1"/>
              <a:t>rowth</a:t>
            </a:r>
            <a:r>
              <a:rPr lang="en-US" baseline="0" dirty="0"/>
              <a:t> of the </a:t>
            </a:r>
            <a:r>
              <a:rPr lang="en-US" baseline="0" dirty="0" err="1"/>
              <a:t>smbh</a:t>
            </a:r>
            <a:r>
              <a:rPr lang="en-US" baseline="0" dirty="0"/>
              <a:t> is </a:t>
            </a:r>
            <a:r>
              <a:rPr lang="en-US" baseline="0" dirty="0" err="1"/>
              <a:t>corrated</a:t>
            </a:r>
            <a:r>
              <a:rPr lang="en-US" baseline="0" dirty="0"/>
              <a:t> with any properties of the host spiral</a:t>
            </a:r>
            <a:endParaRPr lang="en-US" dirty="0"/>
          </a:p>
        </p:txBody>
      </p:sp>
      <p:sp>
        <p:nvSpPr>
          <p:cNvPr id="4" name="Slide Number Placeholder 3"/>
          <p:cNvSpPr>
            <a:spLocks noGrp="1"/>
          </p:cNvSpPr>
          <p:nvPr>
            <p:ph type="sldNum" sz="quarter" idx="10"/>
          </p:nvPr>
        </p:nvSpPr>
        <p:spPr/>
        <p:txBody>
          <a:bodyPr/>
          <a:lstStyle/>
          <a:p>
            <a:fld id="{D8234BED-280D-41F0-9FAD-B0C6FC2576C1}" type="slidenum">
              <a:rPr lang="en-US" smtClean="0"/>
              <a:t>3</a:t>
            </a:fld>
            <a:endParaRPr lang="en-US"/>
          </a:p>
        </p:txBody>
      </p:sp>
    </p:spTree>
    <p:extLst>
      <p:ext uri="{BB962C8B-B14F-4D97-AF65-F5344CB8AC3E}">
        <p14:creationId xmlns:p14="http://schemas.microsoft.com/office/powerpoint/2010/main" val="111398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to find spiral galaxies with AGN, I had to find</a:t>
            </a:r>
            <a:r>
              <a:rPr lang="en-US" baseline="0" dirty="0"/>
              <a:t> galaxies whose emissions line met certain criteria.  Here are some examples of emissions lines that I was particularly interested in.  An AGN would have emissions lines in OIII, H Beta, NII, H Alpha and SII.  What these are, are excitation states of electrons in these specific elements, Hydrogen, Oxygen, Nitrogen and Sulphur.  These are considered forbidden transitions because we do not find these naturally here on Earth.  </a:t>
            </a:r>
          </a:p>
          <a:p>
            <a:endParaRPr lang="en-US" baseline="0" dirty="0"/>
          </a:p>
        </p:txBody>
      </p:sp>
      <p:sp>
        <p:nvSpPr>
          <p:cNvPr id="4" name="Slide Number Placeholder 3"/>
          <p:cNvSpPr>
            <a:spLocks noGrp="1"/>
          </p:cNvSpPr>
          <p:nvPr>
            <p:ph type="sldNum" sz="quarter" idx="10"/>
          </p:nvPr>
        </p:nvSpPr>
        <p:spPr/>
        <p:txBody>
          <a:bodyPr/>
          <a:lstStyle/>
          <a:p>
            <a:fld id="{D8234BED-280D-41F0-9FAD-B0C6FC2576C1}" type="slidenum">
              <a:rPr lang="en-US" smtClean="0"/>
              <a:t>4</a:t>
            </a:fld>
            <a:endParaRPr lang="en-US"/>
          </a:p>
        </p:txBody>
      </p:sp>
    </p:spTree>
    <p:extLst>
      <p:ext uri="{BB962C8B-B14F-4D97-AF65-F5344CB8AC3E}">
        <p14:creationId xmlns:p14="http://schemas.microsoft.com/office/powerpoint/2010/main" val="181602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34BED-280D-41F0-9FAD-B0C6FC2576C1}" type="slidenum">
              <a:rPr lang="en-US" smtClean="0"/>
              <a:t>5</a:t>
            </a:fld>
            <a:endParaRPr lang="en-US"/>
          </a:p>
        </p:txBody>
      </p:sp>
    </p:spTree>
    <p:extLst>
      <p:ext uri="{BB962C8B-B14F-4D97-AF65-F5344CB8AC3E}">
        <p14:creationId xmlns:p14="http://schemas.microsoft.com/office/powerpoint/2010/main" val="1736519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it turns out</a:t>
            </a:r>
            <a:r>
              <a:rPr lang="en-US" baseline="0" dirty="0"/>
              <a:t> the emissions lines</a:t>
            </a:r>
            <a:r>
              <a:rPr lang="en-US" dirty="0"/>
              <a:t> would have to satisfy</a:t>
            </a:r>
            <a:r>
              <a:rPr lang="en-US" baseline="0" dirty="0"/>
              <a:t> certain criteria in order to be an AGN.  This was fortunately spelled out for me already, I just had to obtain my sample.  The plots on the left are from Lisa </a:t>
            </a:r>
            <a:r>
              <a:rPr lang="en-US" baseline="0" dirty="0" err="1"/>
              <a:t>Kewley’s</a:t>
            </a:r>
            <a:r>
              <a:rPr lang="en-US" baseline="0" dirty="0"/>
              <a:t> 2006 paper.  It compares the ratios of the transitions for oxygen, </a:t>
            </a:r>
            <a:r>
              <a:rPr lang="en-US" baseline="0" dirty="0" err="1"/>
              <a:t>sulpher</a:t>
            </a:r>
            <a:r>
              <a:rPr lang="en-US" baseline="0" dirty="0"/>
              <a:t> and nitrogen with the </a:t>
            </a:r>
            <a:r>
              <a:rPr lang="en-US" baseline="0" dirty="0" err="1"/>
              <a:t>balmer</a:t>
            </a:r>
            <a:r>
              <a:rPr lang="en-US" baseline="0" dirty="0"/>
              <a:t> lines.  Any thing that falls above the red curved line are considered AGN.  I had to replicate that with my sample, as shown on the right.</a:t>
            </a:r>
          </a:p>
          <a:p>
            <a:r>
              <a:rPr lang="en-US" baseline="0" dirty="0"/>
              <a:t>I took my sample from two sources, Sloan Digital Sky Survey (SDSS) and Galaxy Zoo.  I determined a sample of AGN from SDSS, and then cross match that with the galaxy zoo sample to determine which galaxies were of spiral structure.  As you can see, all of my sample falls above the red line – which I want.</a:t>
            </a:r>
            <a:endParaRPr lang="en-US" dirty="0"/>
          </a:p>
          <a:p>
            <a:endParaRPr lang="en-US" dirty="0"/>
          </a:p>
          <a:p>
            <a:r>
              <a:rPr lang="en-US" dirty="0"/>
              <a:t>______Procedures:</a:t>
            </a:r>
          </a:p>
          <a:p>
            <a:r>
              <a:rPr lang="en-US" dirty="0"/>
              <a:t>I had to write a code to determine if a galaxy fits the bill for AGN, AKA satisfies</a:t>
            </a:r>
            <a:r>
              <a:rPr lang="en-US" baseline="0" dirty="0"/>
              <a:t> 6 given inequalities.</a:t>
            </a:r>
          </a:p>
          <a:p>
            <a:r>
              <a:rPr lang="en-US" baseline="0" dirty="0"/>
              <a:t>I </a:t>
            </a:r>
            <a:r>
              <a:rPr lang="en-US" baseline="0" dirty="0" err="1"/>
              <a:t>crossmatched</a:t>
            </a:r>
            <a:r>
              <a:rPr lang="en-US" baseline="0" dirty="0"/>
              <a:t> that with a list of Spiral galaxies taken from Galaxy Zoo</a:t>
            </a:r>
          </a:p>
          <a:p>
            <a:r>
              <a:rPr lang="en-US" baseline="0" dirty="0"/>
              <a:t>I had to plot them to confirm that they were all AGN, and fit them with the theoretical lines they must fall above.</a:t>
            </a:r>
          </a:p>
          <a:p>
            <a:endParaRPr lang="en-US" baseline="0" dirty="0"/>
          </a:p>
          <a:p>
            <a:r>
              <a:rPr lang="en-US" baseline="0" dirty="0" err="1"/>
              <a:t>Balmer</a:t>
            </a:r>
            <a:r>
              <a:rPr lang="en-US" baseline="0" dirty="0"/>
              <a:t> lines ratios of high ionization lines to low because AGN are so powerful that they have a stronger ionizing potential than other astrophysical sources</a:t>
            </a:r>
            <a:endParaRPr lang="en-US" dirty="0"/>
          </a:p>
        </p:txBody>
      </p:sp>
      <p:sp>
        <p:nvSpPr>
          <p:cNvPr id="4" name="Slide Number Placeholder 3"/>
          <p:cNvSpPr>
            <a:spLocks noGrp="1"/>
          </p:cNvSpPr>
          <p:nvPr>
            <p:ph type="sldNum" sz="quarter" idx="10"/>
          </p:nvPr>
        </p:nvSpPr>
        <p:spPr/>
        <p:txBody>
          <a:bodyPr/>
          <a:lstStyle/>
          <a:p>
            <a:fld id="{D8234BED-280D-41F0-9FAD-B0C6FC2576C1}" type="slidenum">
              <a:rPr lang="en-US" smtClean="0"/>
              <a:t>6</a:t>
            </a:fld>
            <a:endParaRPr lang="en-US"/>
          </a:p>
        </p:txBody>
      </p:sp>
    </p:spTree>
    <p:extLst>
      <p:ext uri="{BB962C8B-B14F-4D97-AF65-F5344CB8AC3E}">
        <p14:creationId xmlns:p14="http://schemas.microsoft.com/office/powerpoint/2010/main" val="707792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 had my sample</a:t>
            </a:r>
            <a:r>
              <a:rPr lang="en-US" baseline="0" dirty="0"/>
              <a:t> of Spiral AGN, I actually had to measure the pitch angles.  This meant obtaining images off of SDSS’s webpage, and using the pre-written </a:t>
            </a:r>
            <a:r>
              <a:rPr lang="en-US" baseline="0" dirty="0" err="1"/>
              <a:t>Matlab</a:t>
            </a:r>
            <a:r>
              <a:rPr lang="en-US" baseline="0" dirty="0"/>
              <a:t> code </a:t>
            </a:r>
            <a:r>
              <a:rPr lang="en-US" baseline="0" dirty="0" err="1"/>
              <a:t>Spirality</a:t>
            </a:r>
            <a:r>
              <a:rPr lang="en-US" baseline="0" dirty="0"/>
              <a:t>.  It required inner and outer radii and a file containing the image as input argument.  I had to do this process for each individual galaxy.  Some problems that arose:  Galaxies had to be face on, and very obviously spiral structured, </a:t>
            </a:r>
            <a:r>
              <a:rPr lang="en-US" baseline="0" dirty="0" err="1"/>
              <a:t>ie</a:t>
            </a:r>
            <a:r>
              <a:rPr lang="en-US" baseline="0" dirty="0"/>
              <a:t>, you had to be able to tell that it was spiral.  Otherwise, it would result in a large margin of error for the pitch angles.</a:t>
            </a:r>
            <a:endParaRPr lang="en-US" dirty="0"/>
          </a:p>
          <a:p>
            <a:endParaRPr lang="en-US" dirty="0"/>
          </a:p>
          <a:p>
            <a:r>
              <a:rPr lang="en-US" dirty="0"/>
              <a:t>____________</a:t>
            </a:r>
          </a:p>
          <a:p>
            <a:r>
              <a:rPr lang="en-US" dirty="0"/>
              <a:t>Next came the process of measuring Pitch Angles.  Since GZ did not</a:t>
            </a:r>
            <a:r>
              <a:rPr lang="en-US" baseline="0" dirty="0"/>
              <a:t> provide pitch angles with the spiral data, I had to find that myself.  </a:t>
            </a:r>
          </a:p>
          <a:p>
            <a:r>
              <a:rPr lang="en-US" baseline="0" dirty="0"/>
              <a:t>To do this, I used the </a:t>
            </a:r>
            <a:r>
              <a:rPr lang="en-US" baseline="0" dirty="0" err="1"/>
              <a:t>Matlab</a:t>
            </a:r>
            <a:r>
              <a:rPr lang="en-US" baseline="0" dirty="0"/>
              <a:t> Function </a:t>
            </a:r>
            <a:r>
              <a:rPr lang="en-US" baseline="0" dirty="0" err="1"/>
              <a:t>Spirality</a:t>
            </a:r>
            <a:r>
              <a:rPr lang="en-US" baseline="0" dirty="0"/>
              <a:t> to measure the approximate pitch angle with errors.</a:t>
            </a:r>
          </a:p>
          <a:p>
            <a:r>
              <a:rPr lang="en-US" baseline="0" dirty="0"/>
              <a:t>This entailed measuring inner and outer radii of said galaxy using the program DS9.</a:t>
            </a:r>
          </a:p>
          <a:p>
            <a:r>
              <a:rPr lang="en-US" baseline="0" dirty="0"/>
              <a:t>Here’s what I expected spiral galaxies to look like:  (M81 Hubble)</a:t>
            </a:r>
          </a:p>
          <a:p>
            <a:r>
              <a:rPr lang="en-US" baseline="0" dirty="0"/>
              <a:t>Hell, I would have been happy with this: (Show decent Spiral from GZ)</a:t>
            </a:r>
          </a:p>
          <a:p>
            <a:r>
              <a:rPr lang="en-US" baseline="0" dirty="0"/>
              <a:t>But I had to work with this: (Actual galaxy I had to measure)</a:t>
            </a:r>
            <a:endParaRPr lang="en-US" dirty="0"/>
          </a:p>
        </p:txBody>
      </p:sp>
      <p:sp>
        <p:nvSpPr>
          <p:cNvPr id="4" name="Slide Number Placeholder 3"/>
          <p:cNvSpPr>
            <a:spLocks noGrp="1"/>
          </p:cNvSpPr>
          <p:nvPr>
            <p:ph type="sldNum" sz="quarter" idx="10"/>
          </p:nvPr>
        </p:nvSpPr>
        <p:spPr/>
        <p:txBody>
          <a:bodyPr/>
          <a:lstStyle/>
          <a:p>
            <a:fld id="{D8234BED-280D-41F0-9FAD-B0C6FC2576C1}" type="slidenum">
              <a:rPr lang="en-US" smtClean="0"/>
              <a:t>7</a:t>
            </a:fld>
            <a:endParaRPr lang="en-US"/>
          </a:p>
        </p:txBody>
      </p:sp>
    </p:spTree>
    <p:extLst>
      <p:ext uri="{BB962C8B-B14F-4D97-AF65-F5344CB8AC3E}">
        <p14:creationId xmlns:p14="http://schemas.microsoft.com/office/powerpoint/2010/main" val="821076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make sure </a:t>
            </a:r>
            <a:r>
              <a:rPr lang="en-US" dirty="0" err="1"/>
              <a:t>Spirality</a:t>
            </a:r>
            <a:r>
              <a:rPr lang="en-US" baseline="0" dirty="0"/>
              <a:t> was doing it right, I had to double check that the calculated pitch angle and the image were similar.  See on the left the original image and on the right a simulated galaxy with similar dimensions.</a:t>
            </a:r>
            <a:endParaRPr lang="en-US" dirty="0"/>
          </a:p>
          <a:p>
            <a:endParaRPr lang="en-US" dirty="0"/>
          </a:p>
          <a:p>
            <a:r>
              <a:rPr lang="en-US" dirty="0"/>
              <a:t>_______________________________</a:t>
            </a:r>
          </a:p>
          <a:p>
            <a:r>
              <a:rPr lang="en-US" dirty="0"/>
              <a:t>Gen</a:t>
            </a:r>
            <a:r>
              <a:rPr lang="en-US" baseline="0" dirty="0"/>
              <a:t> Spiral vs Photo </a:t>
            </a:r>
          </a:p>
          <a:p>
            <a:r>
              <a:rPr lang="en-US" baseline="0" dirty="0"/>
              <a:t>How inner radius vs outer radius in picture</a:t>
            </a:r>
          </a:p>
          <a:p>
            <a:endParaRPr lang="en-US" baseline="0" dirty="0"/>
          </a:p>
          <a:p>
            <a:r>
              <a:rPr lang="en-US" baseline="0" dirty="0"/>
              <a:t>Spectrum screenshot point to O3/Sigma/</a:t>
            </a:r>
            <a:r>
              <a:rPr lang="en-US" baseline="0" dirty="0" err="1"/>
              <a:t>etc</a:t>
            </a:r>
            <a:r>
              <a:rPr lang="en-US" baseline="0" dirty="0"/>
              <a:t> from DR12</a:t>
            </a:r>
          </a:p>
          <a:p>
            <a:r>
              <a:rPr lang="en-US" baseline="0" dirty="0"/>
              <a:t>Sigma is average over all fluxes in spectral lines average width over all forbidden emission lines</a:t>
            </a:r>
          </a:p>
          <a:p>
            <a:endParaRPr lang="en-US" baseline="0" dirty="0"/>
          </a:p>
          <a:p>
            <a:r>
              <a:rPr lang="en-US" baseline="0" dirty="0"/>
              <a:t>PA Plot</a:t>
            </a:r>
            <a:endParaRPr lang="en-US" dirty="0"/>
          </a:p>
        </p:txBody>
      </p:sp>
      <p:sp>
        <p:nvSpPr>
          <p:cNvPr id="4" name="Slide Number Placeholder 3"/>
          <p:cNvSpPr>
            <a:spLocks noGrp="1"/>
          </p:cNvSpPr>
          <p:nvPr>
            <p:ph type="sldNum" sz="quarter" idx="10"/>
          </p:nvPr>
        </p:nvSpPr>
        <p:spPr/>
        <p:txBody>
          <a:bodyPr/>
          <a:lstStyle/>
          <a:p>
            <a:fld id="{D8234BED-280D-41F0-9FAD-B0C6FC2576C1}" type="slidenum">
              <a:rPr lang="en-US" smtClean="0"/>
              <a:t>8</a:t>
            </a:fld>
            <a:endParaRPr lang="en-US"/>
          </a:p>
        </p:txBody>
      </p:sp>
    </p:spTree>
    <p:extLst>
      <p:ext uri="{BB962C8B-B14F-4D97-AF65-F5344CB8AC3E}">
        <p14:creationId xmlns:p14="http://schemas.microsoft.com/office/powerpoint/2010/main" val="1066577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1&gt;  So we know that with larger black hole mass, we get tighter wound spiral arms.  We know that the arms and the black hole are actually not correlated directly with each other, </a:t>
            </a:r>
            <a:r>
              <a:rPr lang="en-US" baseline="0" dirty="0" err="1"/>
              <a:t>ie</a:t>
            </a:r>
            <a:r>
              <a:rPr lang="en-US" baseline="0" dirty="0"/>
              <a:t> neither knows the other exists.  Yet we see this.</a:t>
            </a:r>
          </a:p>
          <a:p>
            <a:r>
              <a:rPr lang="en-US" baseline="0" dirty="0"/>
              <a:t>2&gt; So why?  There is some indirect mechanism within the galaxy that is causing this correlation.</a:t>
            </a:r>
          </a:p>
          <a:p>
            <a:r>
              <a:rPr lang="en-US" baseline="0" dirty="0"/>
              <a:t>The leading theory at the moment is Spiral Density Wave Theory.  It says that the tighter pitch angle implies that there is a higher density of gas in the disk of the galaxy.  This means that there is more material that can get down into the black hole, causing it to become active.  This is something that is still being researched on.</a:t>
            </a:r>
          </a:p>
          <a:p>
            <a:endParaRPr lang="en-US" baseline="0" dirty="0"/>
          </a:p>
          <a:p>
            <a:r>
              <a:rPr lang="en-US" baseline="0" dirty="0"/>
              <a:t>____________________________________________</a:t>
            </a:r>
          </a:p>
          <a:p>
            <a:r>
              <a:rPr lang="en-US" baseline="0" dirty="0"/>
              <a:t>Text:</a:t>
            </a:r>
          </a:p>
          <a:p>
            <a:r>
              <a:rPr lang="en-US" baseline="0" dirty="0"/>
              <a:t>What does this tell us about the coevolution?</a:t>
            </a:r>
          </a:p>
          <a:p>
            <a:pPr marL="171450" indent="-171450">
              <a:buFontTx/>
              <a:buChar char="-"/>
            </a:pPr>
            <a:r>
              <a:rPr lang="en-US" baseline="0" dirty="0"/>
              <a:t>Larger mass – more tightly wounds</a:t>
            </a:r>
          </a:p>
          <a:p>
            <a:pPr marL="171450" indent="-171450">
              <a:buFontTx/>
              <a:buChar char="-"/>
            </a:pPr>
            <a:r>
              <a:rPr lang="en-US" baseline="0" dirty="0" err="1"/>
              <a:t>Th</a:t>
            </a:r>
            <a:r>
              <a:rPr lang="en-US" baseline="0" dirty="0"/>
              <a:t> </a:t>
            </a:r>
            <a:r>
              <a:rPr lang="en-US" baseline="0" dirty="0" err="1"/>
              <a:t>bh</a:t>
            </a:r>
            <a:r>
              <a:rPr lang="en-US" baseline="0" dirty="0"/>
              <a:t> and the arms are not directly correlated (they don’t actually know about </a:t>
            </a:r>
            <a:r>
              <a:rPr lang="en-US" baseline="0" dirty="0" err="1"/>
              <a:t>eah</a:t>
            </a:r>
            <a:r>
              <a:rPr lang="en-US" baseline="0" dirty="0"/>
              <a:t> other)</a:t>
            </a:r>
          </a:p>
          <a:p>
            <a:pPr marL="171450" indent="-171450">
              <a:buFontTx/>
              <a:buChar char="-"/>
            </a:pPr>
            <a:r>
              <a:rPr lang="en-US" baseline="0" dirty="0"/>
              <a:t>Why do we see this correlation?</a:t>
            </a:r>
          </a:p>
          <a:p>
            <a:pPr marL="171450" indent="-171450">
              <a:buFontTx/>
              <a:buChar char="-"/>
            </a:pPr>
            <a:r>
              <a:rPr lang="en-US" baseline="0" dirty="0"/>
              <a:t>What indirect mechanisms could be causing this?</a:t>
            </a:r>
          </a:p>
          <a:p>
            <a:pPr marL="171450" indent="-171450">
              <a:buFontTx/>
              <a:buChar char="-"/>
            </a:pPr>
            <a:r>
              <a:rPr lang="en-US" baseline="0" dirty="0"/>
              <a:t>-leading theory – spiral structure of disk galaxies is correlated t=with the density of </a:t>
            </a:r>
          </a:p>
          <a:p>
            <a:pPr marL="171450" indent="-171450">
              <a:buFontTx/>
              <a:buChar char="-"/>
            </a:pPr>
            <a:endParaRPr lang="en-US" baseline="0" dirty="0"/>
          </a:p>
          <a:p>
            <a:pPr marL="171450" indent="-171450">
              <a:buFontTx/>
              <a:buChar char="-"/>
            </a:pPr>
            <a:r>
              <a:rPr lang="en-US" baseline="0" dirty="0"/>
              <a:t>gas in the disk – the leading theory – spiral density wave theory –states that the tighter pitch angle means that there is higher density of gas in the disk</a:t>
            </a:r>
          </a:p>
          <a:p>
            <a:pPr marL="171450" indent="-171450">
              <a:buFontTx/>
              <a:buChar char="-"/>
            </a:pPr>
            <a:r>
              <a:rPr lang="en-US" baseline="0" dirty="0"/>
              <a:t>Standing waves due to differential rotation</a:t>
            </a:r>
          </a:p>
          <a:p>
            <a:pPr marL="171450" indent="-171450">
              <a:buFontTx/>
              <a:buChar char="-"/>
            </a:pPr>
            <a:r>
              <a:rPr lang="en-US" baseline="0" dirty="0"/>
              <a:t>What does it </a:t>
            </a:r>
            <a:r>
              <a:rPr lang="en-US" baseline="0" dirty="0" err="1"/>
              <a:t>hav</a:t>
            </a:r>
            <a:r>
              <a:rPr lang="en-US" baseline="0" dirty="0"/>
              <a:t> t do with </a:t>
            </a:r>
            <a:r>
              <a:rPr lang="en-US" baseline="0" dirty="0" err="1"/>
              <a:t>blak</a:t>
            </a:r>
            <a:r>
              <a:rPr lang="en-US" baseline="0" dirty="0"/>
              <a:t> hole?</a:t>
            </a:r>
          </a:p>
          <a:p>
            <a:pPr marL="171450" indent="-171450">
              <a:buFontTx/>
              <a:buChar char="-"/>
            </a:pPr>
            <a:r>
              <a:rPr lang="en-US" baseline="0" dirty="0"/>
              <a:t>-this means that there is more material that can potentially get down to the black hole</a:t>
            </a:r>
          </a:p>
          <a:p>
            <a:pPr marL="171450" indent="-171450">
              <a:buFontTx/>
              <a:buChar char="-"/>
            </a:pPr>
            <a:endParaRPr lang="en-US" baseline="0" dirty="0"/>
          </a:p>
          <a:p>
            <a:pPr marL="171450" indent="-171450">
              <a:buFontTx/>
              <a:buChar char="-"/>
            </a:pPr>
            <a:r>
              <a:rPr lang="en-US" baseline="0" dirty="0"/>
              <a:t>-both are correlated with the density of gas in the disk.  Indirect correlation</a:t>
            </a:r>
          </a:p>
          <a:p>
            <a:endParaRPr lang="en-US" baseline="0" dirty="0"/>
          </a:p>
          <a:p>
            <a:r>
              <a:rPr lang="en-US" baseline="0" dirty="0"/>
              <a:t>Conclusions – does it compare to the non-AGN plot?  How so?</a:t>
            </a: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8234BED-280D-41F0-9FAD-B0C6FC2576C1}" type="slidenum">
              <a:rPr lang="en-US" smtClean="0"/>
              <a:t>9</a:t>
            </a:fld>
            <a:endParaRPr lang="en-US"/>
          </a:p>
        </p:txBody>
      </p:sp>
    </p:spTree>
    <p:extLst>
      <p:ext uri="{BB962C8B-B14F-4D97-AF65-F5344CB8AC3E}">
        <p14:creationId xmlns:p14="http://schemas.microsoft.com/office/powerpoint/2010/main" val="3812808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1C4BE5-A1A5-4980-9913-9A4E3F0C15B2}" type="datetime1">
              <a:rPr lang="en-US" smtClean="0"/>
              <a:t>4/7/2017</a:t>
            </a:fld>
            <a:endParaRPr lang="en-US" dirty="0"/>
          </a:p>
        </p:txBody>
      </p:sp>
      <p:sp>
        <p:nvSpPr>
          <p:cNvPr id="5" name="Footer Placeholder 4"/>
          <p:cNvSpPr>
            <a:spLocks noGrp="1"/>
          </p:cNvSpPr>
          <p:nvPr>
            <p:ph type="ftr" sz="quarter" idx="11"/>
          </p:nvPr>
        </p:nvSpPr>
        <p:spPr/>
        <p:txBody>
          <a:bodyPr/>
          <a:lstStyle/>
          <a:p>
            <a:r>
              <a:rPr lang="en-US"/>
              <a:t>Josie Schindleer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494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7CE9A8-70DB-4818-BCDE-5E6BCC06FFD7}" type="datetime1">
              <a:rPr lang="en-US" smtClean="0"/>
              <a:t>4/7/2017</a:t>
            </a:fld>
            <a:endParaRPr lang="en-US" dirty="0"/>
          </a:p>
        </p:txBody>
      </p:sp>
      <p:sp>
        <p:nvSpPr>
          <p:cNvPr id="5" name="Footer Placeholder 4"/>
          <p:cNvSpPr>
            <a:spLocks noGrp="1"/>
          </p:cNvSpPr>
          <p:nvPr>
            <p:ph type="ftr" sz="quarter" idx="11"/>
          </p:nvPr>
        </p:nvSpPr>
        <p:spPr/>
        <p:txBody>
          <a:bodyPr/>
          <a:lstStyle/>
          <a:p>
            <a:r>
              <a:rPr lang="en-US"/>
              <a:t>Josie Schindleer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888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A1612F-B844-4DDF-8B70-917F3714B81E}" type="datetime1">
              <a:rPr lang="en-US" smtClean="0"/>
              <a:t>4/7/2017</a:t>
            </a:fld>
            <a:endParaRPr lang="en-US" dirty="0"/>
          </a:p>
        </p:txBody>
      </p:sp>
      <p:sp>
        <p:nvSpPr>
          <p:cNvPr id="5" name="Footer Placeholder 4"/>
          <p:cNvSpPr>
            <a:spLocks noGrp="1"/>
          </p:cNvSpPr>
          <p:nvPr>
            <p:ph type="ftr" sz="quarter" idx="11"/>
          </p:nvPr>
        </p:nvSpPr>
        <p:spPr/>
        <p:txBody>
          <a:bodyPr/>
          <a:lstStyle/>
          <a:p>
            <a:r>
              <a:rPr lang="en-US"/>
              <a:t>Josie Schindleer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310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DBFF3-55CE-463D-B407-B3B3F538B6D0}" type="datetime1">
              <a:rPr lang="en-US" smtClean="0"/>
              <a:t>4/7/2017</a:t>
            </a:fld>
            <a:endParaRPr lang="en-US" dirty="0"/>
          </a:p>
        </p:txBody>
      </p:sp>
      <p:sp>
        <p:nvSpPr>
          <p:cNvPr id="5" name="Footer Placeholder 4"/>
          <p:cNvSpPr>
            <a:spLocks noGrp="1"/>
          </p:cNvSpPr>
          <p:nvPr>
            <p:ph type="ftr" sz="quarter" idx="11"/>
          </p:nvPr>
        </p:nvSpPr>
        <p:spPr/>
        <p:txBody>
          <a:bodyPr/>
          <a:lstStyle/>
          <a:p>
            <a:r>
              <a:rPr lang="en-US"/>
              <a:t>Josie Schindleer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5939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32E947-4958-4CBD-BFD9-1AD8298DFAAC}" type="datetime1">
              <a:rPr lang="en-US" smtClean="0"/>
              <a:t>4/7/2017</a:t>
            </a:fld>
            <a:endParaRPr lang="en-US" dirty="0"/>
          </a:p>
        </p:txBody>
      </p:sp>
      <p:sp>
        <p:nvSpPr>
          <p:cNvPr id="5" name="Footer Placeholder 4"/>
          <p:cNvSpPr>
            <a:spLocks noGrp="1"/>
          </p:cNvSpPr>
          <p:nvPr>
            <p:ph type="ftr" sz="quarter" idx="11"/>
          </p:nvPr>
        </p:nvSpPr>
        <p:spPr/>
        <p:txBody>
          <a:bodyPr/>
          <a:lstStyle/>
          <a:p>
            <a:r>
              <a:rPr lang="en-US"/>
              <a:t>Josie Schindleer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46542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A327C6-EA65-44C5-AF8C-F09CDB2E878B}" type="datetime1">
              <a:rPr lang="en-US" smtClean="0"/>
              <a:t>4/7/2017</a:t>
            </a:fld>
            <a:endParaRPr lang="en-US" dirty="0"/>
          </a:p>
        </p:txBody>
      </p:sp>
      <p:sp>
        <p:nvSpPr>
          <p:cNvPr id="5" name="Footer Placeholder 4"/>
          <p:cNvSpPr>
            <a:spLocks noGrp="1"/>
          </p:cNvSpPr>
          <p:nvPr>
            <p:ph type="ftr" sz="quarter" idx="11"/>
          </p:nvPr>
        </p:nvSpPr>
        <p:spPr/>
        <p:txBody>
          <a:bodyPr/>
          <a:lstStyle/>
          <a:p>
            <a:r>
              <a:rPr lang="en-US"/>
              <a:t>Josie Schindleer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707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42A01B-EC40-4C8C-BB49-B5EDC52EE433}" type="datetime1">
              <a:rPr lang="en-US" smtClean="0"/>
              <a:t>4/7/2017</a:t>
            </a:fld>
            <a:endParaRPr lang="en-US" dirty="0"/>
          </a:p>
        </p:txBody>
      </p:sp>
      <p:sp>
        <p:nvSpPr>
          <p:cNvPr id="5" name="Footer Placeholder 4"/>
          <p:cNvSpPr>
            <a:spLocks noGrp="1"/>
          </p:cNvSpPr>
          <p:nvPr>
            <p:ph type="ftr" sz="quarter" idx="11"/>
          </p:nvPr>
        </p:nvSpPr>
        <p:spPr/>
        <p:txBody>
          <a:bodyPr/>
          <a:lstStyle/>
          <a:p>
            <a:r>
              <a:rPr lang="en-US"/>
              <a:t>Josie Schindleer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609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1C2739-34CB-4778-BCB6-AF6B4D1C89DA}" type="datetime1">
              <a:rPr lang="en-US" smtClean="0"/>
              <a:t>4/7/2017</a:t>
            </a:fld>
            <a:endParaRPr lang="en-US" dirty="0"/>
          </a:p>
        </p:txBody>
      </p:sp>
      <p:sp>
        <p:nvSpPr>
          <p:cNvPr id="5" name="Footer Placeholder 4"/>
          <p:cNvSpPr>
            <a:spLocks noGrp="1"/>
          </p:cNvSpPr>
          <p:nvPr>
            <p:ph type="ftr" sz="quarter" idx="11"/>
          </p:nvPr>
        </p:nvSpPr>
        <p:spPr/>
        <p:txBody>
          <a:bodyPr/>
          <a:lstStyle/>
          <a:p>
            <a:r>
              <a:rPr lang="en-US"/>
              <a:t>Josie Schindleer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173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0B07CF-68AB-4198-9986-BA67AE906AAC}" type="datetime1">
              <a:rPr lang="en-US" smtClean="0"/>
              <a:t>4/7/2017</a:t>
            </a:fld>
            <a:endParaRPr lang="en-US" dirty="0"/>
          </a:p>
        </p:txBody>
      </p:sp>
      <p:sp>
        <p:nvSpPr>
          <p:cNvPr id="5" name="Footer Placeholder 4"/>
          <p:cNvSpPr>
            <a:spLocks noGrp="1"/>
          </p:cNvSpPr>
          <p:nvPr>
            <p:ph type="ftr" sz="quarter" idx="11"/>
          </p:nvPr>
        </p:nvSpPr>
        <p:spPr/>
        <p:txBody>
          <a:bodyPr/>
          <a:lstStyle/>
          <a:p>
            <a:r>
              <a:rPr lang="en-US"/>
              <a:t>Josie Schindleer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945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A68C0C-1598-4BB6-9C18-E1B988620EB1}" type="datetime1">
              <a:rPr lang="en-US" smtClean="0"/>
              <a:t>4/7/2017</a:t>
            </a:fld>
            <a:endParaRPr lang="en-US" dirty="0"/>
          </a:p>
        </p:txBody>
      </p:sp>
      <p:sp>
        <p:nvSpPr>
          <p:cNvPr id="5" name="Footer Placeholder 4"/>
          <p:cNvSpPr>
            <a:spLocks noGrp="1"/>
          </p:cNvSpPr>
          <p:nvPr>
            <p:ph type="ftr" sz="quarter" idx="11"/>
          </p:nvPr>
        </p:nvSpPr>
        <p:spPr/>
        <p:txBody>
          <a:bodyPr/>
          <a:lstStyle/>
          <a:p>
            <a:r>
              <a:rPr lang="en-US"/>
              <a:t>Josie Schindleer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447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DBD484-13A9-4539-A871-78D3211F5796}" type="datetime1">
              <a:rPr lang="en-US" smtClean="0"/>
              <a:t>4/7/2017</a:t>
            </a:fld>
            <a:endParaRPr lang="en-US" dirty="0"/>
          </a:p>
        </p:txBody>
      </p:sp>
      <p:sp>
        <p:nvSpPr>
          <p:cNvPr id="6" name="Footer Placeholder 5"/>
          <p:cNvSpPr>
            <a:spLocks noGrp="1"/>
          </p:cNvSpPr>
          <p:nvPr>
            <p:ph type="ftr" sz="quarter" idx="11"/>
          </p:nvPr>
        </p:nvSpPr>
        <p:spPr/>
        <p:txBody>
          <a:bodyPr/>
          <a:lstStyle/>
          <a:p>
            <a:r>
              <a:rPr lang="en-US"/>
              <a:t>Josie Schindleer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713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C33628-20DD-4885-9C2E-47A3DE09EF35}" type="datetime1">
              <a:rPr lang="en-US" smtClean="0"/>
              <a:t>4/7/2017</a:t>
            </a:fld>
            <a:endParaRPr lang="en-US" dirty="0"/>
          </a:p>
        </p:txBody>
      </p:sp>
      <p:sp>
        <p:nvSpPr>
          <p:cNvPr id="8" name="Footer Placeholder 7"/>
          <p:cNvSpPr>
            <a:spLocks noGrp="1"/>
          </p:cNvSpPr>
          <p:nvPr>
            <p:ph type="ftr" sz="quarter" idx="11"/>
          </p:nvPr>
        </p:nvSpPr>
        <p:spPr/>
        <p:txBody>
          <a:bodyPr/>
          <a:lstStyle/>
          <a:p>
            <a:r>
              <a:rPr lang="en-US"/>
              <a:t>Josie Schindleer</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169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976A3C-1C4B-4E35-97CB-139DB7A092B6}" type="datetime1">
              <a:rPr lang="en-US" smtClean="0"/>
              <a:t>4/7/2017</a:t>
            </a:fld>
            <a:endParaRPr lang="en-US" dirty="0"/>
          </a:p>
        </p:txBody>
      </p:sp>
      <p:sp>
        <p:nvSpPr>
          <p:cNvPr id="4" name="Footer Placeholder 3"/>
          <p:cNvSpPr>
            <a:spLocks noGrp="1"/>
          </p:cNvSpPr>
          <p:nvPr>
            <p:ph type="ftr" sz="quarter" idx="11"/>
          </p:nvPr>
        </p:nvSpPr>
        <p:spPr/>
        <p:txBody>
          <a:bodyPr/>
          <a:lstStyle/>
          <a:p>
            <a:r>
              <a:rPr lang="en-US"/>
              <a:t>Josie Schindleer</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9737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F0122-77BC-4219-B87E-01790CE0F12D}" type="datetime1">
              <a:rPr lang="en-US" smtClean="0"/>
              <a:t>4/7/2017</a:t>
            </a:fld>
            <a:endParaRPr lang="en-US" dirty="0"/>
          </a:p>
        </p:txBody>
      </p:sp>
      <p:sp>
        <p:nvSpPr>
          <p:cNvPr id="3" name="Footer Placeholder 2"/>
          <p:cNvSpPr>
            <a:spLocks noGrp="1"/>
          </p:cNvSpPr>
          <p:nvPr>
            <p:ph type="ftr" sz="quarter" idx="11"/>
          </p:nvPr>
        </p:nvSpPr>
        <p:spPr/>
        <p:txBody>
          <a:bodyPr/>
          <a:lstStyle/>
          <a:p>
            <a:r>
              <a:rPr lang="en-US"/>
              <a:t>Josie Schindleer</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768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728003-799F-4556-B365-897FB7B0FA2A}" type="datetime1">
              <a:rPr lang="en-US" smtClean="0"/>
              <a:t>4/7/2017</a:t>
            </a:fld>
            <a:endParaRPr lang="en-US" dirty="0"/>
          </a:p>
        </p:txBody>
      </p:sp>
      <p:sp>
        <p:nvSpPr>
          <p:cNvPr id="6" name="Footer Placeholder 5"/>
          <p:cNvSpPr>
            <a:spLocks noGrp="1"/>
          </p:cNvSpPr>
          <p:nvPr>
            <p:ph type="ftr" sz="quarter" idx="11"/>
          </p:nvPr>
        </p:nvSpPr>
        <p:spPr/>
        <p:txBody>
          <a:bodyPr/>
          <a:lstStyle/>
          <a:p>
            <a:r>
              <a:rPr lang="en-US"/>
              <a:t>Josie Schindleer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365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Josie Schindleer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EDD06B3D-69D8-4DB7-9D5E-0654DEFE5BFD}" type="datetime1">
              <a:rPr lang="en-US" smtClean="0"/>
              <a:t>4/7/2017</a:t>
            </a:fld>
            <a:endParaRPr lang="en-US" dirty="0"/>
          </a:p>
        </p:txBody>
      </p:sp>
    </p:spTree>
    <p:extLst>
      <p:ext uri="{BB962C8B-B14F-4D97-AF65-F5344CB8AC3E}">
        <p14:creationId xmlns:p14="http://schemas.microsoft.com/office/powerpoint/2010/main" val="3584490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7A5978-8B94-47B6-94B5-AD52E5BA772F}" type="datetime1">
              <a:rPr lang="en-US" smtClean="0"/>
              <a:t>4/7/2017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Josie Schindleer</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668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018" y="4081029"/>
            <a:ext cx="10377451" cy="991198"/>
          </a:xfrm>
        </p:spPr>
        <p:txBody>
          <a:bodyPr/>
          <a:lstStyle/>
          <a:p>
            <a:r>
              <a:rPr lang="en-US" dirty="0"/>
              <a:t>Coevolution of Supermassive Black Holes and Their Host Galaxies</a:t>
            </a:r>
          </a:p>
        </p:txBody>
      </p:sp>
      <p:sp>
        <p:nvSpPr>
          <p:cNvPr id="3" name="Subtitle 2"/>
          <p:cNvSpPr>
            <a:spLocks noGrp="1"/>
          </p:cNvSpPr>
          <p:nvPr>
            <p:ph type="subTitle" idx="1"/>
          </p:nvPr>
        </p:nvSpPr>
        <p:spPr>
          <a:xfrm>
            <a:off x="810001" y="5307291"/>
            <a:ext cx="10572000" cy="1225484"/>
          </a:xfrm>
        </p:spPr>
        <p:txBody>
          <a:bodyPr>
            <a:normAutofit/>
          </a:bodyPr>
          <a:lstStyle/>
          <a:p>
            <a:r>
              <a:rPr lang="en-US" dirty="0"/>
              <a:t>Josie Schindler</a:t>
            </a:r>
          </a:p>
          <a:p>
            <a:r>
              <a:rPr lang="en-US" dirty="0"/>
              <a:t>Northern Arizona University</a:t>
            </a:r>
          </a:p>
          <a:p>
            <a:r>
              <a:rPr lang="en-US" dirty="0"/>
              <a:t>Dr. R Scott Barrows, University of Colorado at Boulder</a:t>
            </a:r>
          </a:p>
          <a:p>
            <a:endParaRPr lang="en-US" dirty="0"/>
          </a:p>
        </p:txBody>
      </p:sp>
      <p:pic>
        <p:nvPicPr>
          <p:cNvPr id="4" name="Picture 3"/>
          <p:cNvPicPr>
            <a:picLocks noChangeAspect="1"/>
          </p:cNvPicPr>
          <p:nvPr/>
        </p:nvPicPr>
        <p:blipFill>
          <a:blip r:embed="rId3"/>
          <a:stretch>
            <a:fillRect/>
          </a:stretch>
        </p:blipFill>
        <p:spPr>
          <a:xfrm>
            <a:off x="4064263" y="431771"/>
            <a:ext cx="4150911" cy="1527658"/>
          </a:xfrm>
          <a:prstGeom prst="rect">
            <a:avLst/>
          </a:prstGeom>
        </p:spPr>
      </p:pic>
      <p:pic>
        <p:nvPicPr>
          <p:cNvPr id="5" name="Picture 4"/>
          <p:cNvPicPr>
            <a:picLocks noChangeAspect="1"/>
          </p:cNvPicPr>
          <p:nvPr/>
        </p:nvPicPr>
        <p:blipFill>
          <a:blip r:embed="rId4"/>
          <a:stretch>
            <a:fillRect/>
          </a:stretch>
        </p:blipFill>
        <p:spPr>
          <a:xfrm>
            <a:off x="10142615" y="50779"/>
            <a:ext cx="1922113" cy="2567161"/>
          </a:xfrm>
          <a:prstGeom prst="rect">
            <a:avLst/>
          </a:prstGeom>
        </p:spPr>
      </p:pic>
      <p:pic>
        <p:nvPicPr>
          <p:cNvPr id="6" name="Picture 5"/>
          <p:cNvPicPr>
            <a:picLocks noChangeAspect="1"/>
          </p:cNvPicPr>
          <p:nvPr/>
        </p:nvPicPr>
        <p:blipFill>
          <a:blip r:embed="rId5"/>
          <a:stretch>
            <a:fillRect/>
          </a:stretch>
        </p:blipFill>
        <p:spPr>
          <a:xfrm>
            <a:off x="185617" y="135362"/>
            <a:ext cx="2547221" cy="2059131"/>
          </a:xfrm>
          <a:prstGeom prst="rect">
            <a:avLst/>
          </a:prstGeom>
        </p:spPr>
      </p:pic>
      <p:sp>
        <p:nvSpPr>
          <p:cNvPr id="7" name="Footer Placeholder 6"/>
          <p:cNvSpPr>
            <a:spLocks noGrp="1"/>
          </p:cNvSpPr>
          <p:nvPr>
            <p:ph type="ftr" sz="quarter" idx="11"/>
          </p:nvPr>
        </p:nvSpPr>
        <p:spPr/>
        <p:txBody>
          <a:bodyPr/>
          <a:lstStyle/>
          <a:p>
            <a:r>
              <a:rPr lang="en-US"/>
              <a:t>Josie Schindleer</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4237404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9" name="Content Placeholder 2"/>
          <p:cNvSpPr txBox="1">
            <a:spLocks/>
          </p:cNvSpPr>
          <p:nvPr/>
        </p:nvSpPr>
        <p:spPr>
          <a:xfrm>
            <a:off x="263301" y="1421370"/>
            <a:ext cx="3883842" cy="363651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What does this tell us about the coevolution of black holes with their hosts?</a:t>
            </a:r>
          </a:p>
          <a:p>
            <a:r>
              <a:rPr lang="en-US" dirty="0"/>
              <a:t>What indirect mechanisms are causing this?</a:t>
            </a:r>
          </a:p>
        </p:txBody>
      </p:sp>
      <p:sp>
        <p:nvSpPr>
          <p:cNvPr id="6" name="Footer Placeholder 5"/>
          <p:cNvSpPr>
            <a:spLocks noGrp="1"/>
          </p:cNvSpPr>
          <p:nvPr>
            <p:ph type="ftr" sz="quarter" idx="11"/>
          </p:nvPr>
        </p:nvSpPr>
        <p:spPr>
          <a:xfrm>
            <a:off x="0" y="6492875"/>
            <a:ext cx="6297612" cy="365125"/>
          </a:xfrm>
        </p:spPr>
        <p:txBody>
          <a:bodyPr/>
          <a:lstStyle/>
          <a:p>
            <a:r>
              <a:rPr lang="en-US" sz="1800" dirty="0"/>
              <a:t>Josie Schindler</a:t>
            </a:r>
          </a:p>
        </p:txBody>
      </p:sp>
      <p:sp>
        <p:nvSpPr>
          <p:cNvPr id="7" name="Slide Number Placeholder 6"/>
          <p:cNvSpPr>
            <a:spLocks noGrp="1"/>
          </p:cNvSpPr>
          <p:nvPr>
            <p:ph type="sldNum" sz="quarter" idx="12"/>
          </p:nvPr>
        </p:nvSpPr>
        <p:spPr>
          <a:xfrm>
            <a:off x="11508661" y="6492874"/>
            <a:ext cx="683339" cy="365125"/>
          </a:xfrm>
        </p:spPr>
        <p:txBody>
          <a:bodyPr/>
          <a:lstStyle/>
          <a:p>
            <a:fld id="{D57F1E4F-1CFF-5643-939E-217C01CDF565}" type="slidenum">
              <a:rPr lang="en-US" sz="1800" smtClean="0">
                <a:solidFill>
                  <a:schemeClr val="tx1"/>
                </a:solidFill>
              </a:rPr>
              <a:pPr/>
              <a:t>10</a:t>
            </a:fld>
            <a:endParaRPr lang="en-US" sz="1800" dirty="0">
              <a:solidFill>
                <a:schemeClr val="tx1"/>
              </a:solidFill>
            </a:endParaRPr>
          </a:p>
        </p:txBody>
      </p:sp>
      <p:pic>
        <p:nvPicPr>
          <p:cNvPr id="3" name="Picture 2"/>
          <p:cNvPicPr>
            <a:picLocks noChangeAspect="1"/>
          </p:cNvPicPr>
          <p:nvPr/>
        </p:nvPicPr>
        <p:blipFill>
          <a:blip r:embed="rId3"/>
          <a:stretch>
            <a:fillRect/>
          </a:stretch>
        </p:blipFill>
        <p:spPr>
          <a:xfrm>
            <a:off x="4147143" y="433387"/>
            <a:ext cx="7953375" cy="5991225"/>
          </a:xfrm>
          <a:prstGeom prst="rect">
            <a:avLst/>
          </a:prstGeom>
        </p:spPr>
      </p:pic>
    </p:spTree>
    <p:extLst>
      <p:ext uri="{BB962C8B-B14F-4D97-AF65-F5344CB8AC3E}">
        <p14:creationId xmlns:p14="http://schemas.microsoft.com/office/powerpoint/2010/main" val="37770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p:txBody>
          <a:bodyPr/>
          <a:lstStyle/>
          <a:p>
            <a:r>
              <a:rPr lang="en-US" dirty="0"/>
              <a:t>Edge-On PA’s vs Bulge Mass</a:t>
            </a:r>
          </a:p>
          <a:p>
            <a:r>
              <a:rPr lang="en-US" dirty="0"/>
              <a:t>Later Data Releases from Sloan</a:t>
            </a:r>
          </a:p>
          <a:p>
            <a:r>
              <a:rPr lang="en-US" dirty="0"/>
              <a:t>Hubble Deep Field Data</a:t>
            </a:r>
          </a:p>
        </p:txBody>
      </p:sp>
      <p:pic>
        <p:nvPicPr>
          <p:cNvPr id="4098" name="Picture 2" descr="Image result for hubble deep 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69" y="932413"/>
            <a:ext cx="5205217" cy="45259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00509" y="5668041"/>
            <a:ext cx="3757760" cy="646331"/>
          </a:xfrm>
          <a:prstGeom prst="rect">
            <a:avLst/>
          </a:prstGeom>
          <a:noFill/>
        </p:spPr>
        <p:txBody>
          <a:bodyPr wrap="none" rtlCol="0">
            <a:spAutoFit/>
          </a:bodyPr>
          <a:lstStyle/>
          <a:p>
            <a:r>
              <a:rPr lang="en-US" dirty="0"/>
              <a:t>Image:  Hubble Ultra Deep Field</a:t>
            </a:r>
          </a:p>
          <a:p>
            <a:r>
              <a:rPr lang="en-US" dirty="0"/>
              <a:t>Credit:  Hubble/ESA</a:t>
            </a:r>
          </a:p>
        </p:txBody>
      </p:sp>
      <p:sp>
        <p:nvSpPr>
          <p:cNvPr id="7" name="Footer Placeholder 6"/>
          <p:cNvSpPr>
            <a:spLocks noGrp="1"/>
          </p:cNvSpPr>
          <p:nvPr>
            <p:ph type="ftr" sz="quarter" idx="11"/>
          </p:nvPr>
        </p:nvSpPr>
        <p:spPr/>
        <p:txBody>
          <a:bodyPr/>
          <a:lstStyle/>
          <a:p>
            <a:r>
              <a:rPr lang="en-US"/>
              <a:t>Josie Schindleer</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58697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677334" y="2160589"/>
            <a:ext cx="6224506" cy="3880773"/>
          </a:xfrm>
        </p:spPr>
        <p:txBody>
          <a:bodyPr/>
          <a:lstStyle/>
          <a:p>
            <a:r>
              <a:rPr lang="en-US" dirty="0"/>
              <a:t>Dr. R. Scott Barrows, my mentor</a:t>
            </a:r>
          </a:p>
          <a:p>
            <a:r>
              <a:rPr lang="en-US" dirty="0"/>
              <a:t>Dr. Nadine Barlow and Kathleen </a:t>
            </a:r>
            <a:r>
              <a:rPr lang="en-US" dirty="0" err="1"/>
              <a:t>Stigmon</a:t>
            </a:r>
            <a:r>
              <a:rPr lang="en-US" dirty="0"/>
              <a:t> and the NASA Space Grant Consortium</a:t>
            </a:r>
          </a:p>
          <a:p>
            <a:r>
              <a:rPr lang="en-US" dirty="0"/>
              <a:t>Dr. William (Buzz) </a:t>
            </a:r>
            <a:r>
              <a:rPr lang="en-US" dirty="0" err="1"/>
              <a:t>Delinger</a:t>
            </a:r>
            <a:r>
              <a:rPr lang="en-US" dirty="0"/>
              <a:t>, and Heather Charles, the local MATLAB experts</a:t>
            </a:r>
          </a:p>
          <a:p>
            <a:pPr marL="0" indent="0">
              <a:buNone/>
            </a:pPr>
            <a:endParaRPr lang="en-US" dirty="0"/>
          </a:p>
        </p:txBody>
      </p:sp>
      <p:pic>
        <p:nvPicPr>
          <p:cNvPr id="4" name="Picture 3"/>
          <p:cNvPicPr>
            <a:picLocks noChangeAspect="1"/>
          </p:cNvPicPr>
          <p:nvPr/>
        </p:nvPicPr>
        <p:blipFill>
          <a:blip r:embed="rId3"/>
          <a:stretch>
            <a:fillRect/>
          </a:stretch>
        </p:blipFill>
        <p:spPr>
          <a:xfrm>
            <a:off x="7817892" y="210519"/>
            <a:ext cx="4150911" cy="1527658"/>
          </a:xfrm>
          <a:prstGeom prst="rect">
            <a:avLst/>
          </a:prstGeom>
        </p:spPr>
      </p:pic>
      <p:pic>
        <p:nvPicPr>
          <p:cNvPr id="5" name="Picture 4"/>
          <p:cNvPicPr>
            <a:picLocks noChangeAspect="1"/>
          </p:cNvPicPr>
          <p:nvPr/>
        </p:nvPicPr>
        <p:blipFill>
          <a:blip r:embed="rId4"/>
          <a:stretch>
            <a:fillRect/>
          </a:stretch>
        </p:blipFill>
        <p:spPr>
          <a:xfrm>
            <a:off x="10084268" y="1974846"/>
            <a:ext cx="1922113" cy="2567161"/>
          </a:xfrm>
          <a:prstGeom prst="rect">
            <a:avLst/>
          </a:prstGeom>
        </p:spPr>
      </p:pic>
      <p:pic>
        <p:nvPicPr>
          <p:cNvPr id="6" name="Picture 5"/>
          <p:cNvPicPr>
            <a:picLocks noChangeAspect="1"/>
          </p:cNvPicPr>
          <p:nvPr/>
        </p:nvPicPr>
        <p:blipFill>
          <a:blip r:embed="rId5"/>
          <a:stretch>
            <a:fillRect/>
          </a:stretch>
        </p:blipFill>
        <p:spPr>
          <a:xfrm>
            <a:off x="7225245" y="2462975"/>
            <a:ext cx="2547221" cy="2059131"/>
          </a:xfrm>
          <a:prstGeom prst="rect">
            <a:avLst/>
          </a:prstGeom>
        </p:spPr>
      </p:pic>
      <p:pic>
        <p:nvPicPr>
          <p:cNvPr id="2050" name="Picture 2" descr="Image result for CU Boulder Logo"/>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8547" y="5246904"/>
            <a:ext cx="5038725" cy="76200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p:cNvSpPr>
            <a:spLocks noGrp="1"/>
          </p:cNvSpPr>
          <p:nvPr>
            <p:ph type="ftr" sz="quarter" idx="11"/>
          </p:nvPr>
        </p:nvSpPr>
        <p:spPr>
          <a:xfrm>
            <a:off x="0" y="6496764"/>
            <a:ext cx="6297612" cy="365125"/>
          </a:xfrm>
        </p:spPr>
        <p:txBody>
          <a:bodyPr/>
          <a:lstStyle/>
          <a:p>
            <a:r>
              <a:rPr lang="en-US" sz="1800" dirty="0"/>
              <a:t>Josie Schindler</a:t>
            </a:r>
          </a:p>
        </p:txBody>
      </p:sp>
      <p:sp>
        <p:nvSpPr>
          <p:cNvPr id="10" name="Slide Number Placeholder 9"/>
          <p:cNvSpPr>
            <a:spLocks noGrp="1"/>
          </p:cNvSpPr>
          <p:nvPr>
            <p:ph type="sldNum" sz="quarter" idx="12"/>
          </p:nvPr>
        </p:nvSpPr>
        <p:spPr>
          <a:xfrm>
            <a:off x="11508661" y="6492875"/>
            <a:ext cx="683339" cy="365125"/>
          </a:xfrm>
        </p:spPr>
        <p:txBody>
          <a:bodyPr/>
          <a:lstStyle/>
          <a:p>
            <a:fld id="{D57F1E4F-1CFF-5643-939E-217C01CDF565}" type="slidenum">
              <a:rPr lang="en-US" sz="1800" smtClean="0">
                <a:solidFill>
                  <a:schemeClr val="tx1"/>
                </a:solidFill>
              </a:rPr>
              <a:pPr/>
              <a:t>12</a:t>
            </a:fld>
            <a:endParaRPr lang="en-US" sz="1800" dirty="0">
              <a:solidFill>
                <a:schemeClr val="tx1"/>
              </a:solidFill>
            </a:endParaRPr>
          </a:p>
        </p:txBody>
      </p:sp>
    </p:spTree>
    <p:extLst>
      <p:ext uri="{BB962C8B-B14F-4D97-AF65-F5344CB8AC3E}">
        <p14:creationId xmlns:p14="http://schemas.microsoft.com/office/powerpoint/2010/main" val="3399961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AGN 101</a:t>
            </a:r>
          </a:p>
        </p:txBody>
      </p:sp>
      <p:sp>
        <p:nvSpPr>
          <p:cNvPr id="3" name="Content Placeholder 2"/>
          <p:cNvSpPr>
            <a:spLocks noGrp="1"/>
          </p:cNvSpPr>
          <p:nvPr>
            <p:ph idx="1"/>
          </p:nvPr>
        </p:nvSpPr>
        <p:spPr>
          <a:xfrm>
            <a:off x="287473" y="2021871"/>
            <a:ext cx="5808527" cy="3636511"/>
          </a:xfrm>
        </p:spPr>
        <p:txBody>
          <a:bodyPr/>
          <a:lstStyle/>
          <a:p>
            <a:r>
              <a:rPr lang="en-US" dirty="0"/>
              <a:t>Active Galactic Nuclei (AGN)– what are they?</a:t>
            </a:r>
          </a:p>
          <a:p>
            <a:r>
              <a:rPr lang="en-US" dirty="0"/>
              <a:t>How does material get to the black hole?</a:t>
            </a:r>
          </a:p>
        </p:txBody>
      </p:sp>
      <p:grpSp>
        <p:nvGrpSpPr>
          <p:cNvPr id="5" name="Group 4"/>
          <p:cNvGrpSpPr/>
          <p:nvPr/>
        </p:nvGrpSpPr>
        <p:grpSpPr>
          <a:xfrm>
            <a:off x="6627239" y="163467"/>
            <a:ext cx="5564762" cy="6570512"/>
            <a:chOff x="6627239" y="163467"/>
            <a:chExt cx="5564762" cy="6570512"/>
          </a:xfrm>
        </p:grpSpPr>
        <p:pic>
          <p:nvPicPr>
            <p:cNvPr id="1026" name="Picture 2" descr="ESO Centaurus A LABO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239" y="163467"/>
              <a:ext cx="5564762" cy="5861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59966" y="6087648"/>
              <a:ext cx="4583306" cy="646331"/>
            </a:xfrm>
            <a:prstGeom prst="rect">
              <a:avLst/>
            </a:prstGeom>
            <a:noFill/>
          </p:spPr>
          <p:txBody>
            <a:bodyPr wrap="none" rtlCol="0">
              <a:spAutoFit/>
            </a:bodyPr>
            <a:lstStyle/>
            <a:p>
              <a:r>
                <a:rPr lang="en-US" dirty="0"/>
                <a:t>Image: Centaurus A</a:t>
              </a:r>
            </a:p>
            <a:p>
              <a:r>
                <a:rPr lang="en-US" dirty="0"/>
                <a:t>Credit: European Southern Observatory</a:t>
              </a:r>
            </a:p>
          </p:txBody>
        </p:sp>
      </p:grpSp>
      <p:sp>
        <p:nvSpPr>
          <p:cNvPr id="8" name="Footer Placeholder 7"/>
          <p:cNvSpPr>
            <a:spLocks noGrp="1"/>
          </p:cNvSpPr>
          <p:nvPr>
            <p:ph type="ftr" sz="quarter" idx="11"/>
          </p:nvPr>
        </p:nvSpPr>
        <p:spPr>
          <a:xfrm>
            <a:off x="42930" y="6452233"/>
            <a:ext cx="6297612" cy="365125"/>
          </a:xfrm>
        </p:spPr>
        <p:txBody>
          <a:bodyPr/>
          <a:lstStyle/>
          <a:p>
            <a:r>
              <a:rPr lang="en-US" sz="1800" dirty="0"/>
              <a:t>Josie Schindler</a:t>
            </a:r>
          </a:p>
        </p:txBody>
      </p:sp>
      <p:sp>
        <p:nvSpPr>
          <p:cNvPr id="9" name="Slide Number Placeholder 8"/>
          <p:cNvSpPr>
            <a:spLocks noGrp="1"/>
          </p:cNvSpPr>
          <p:nvPr>
            <p:ph type="sldNum" sz="quarter" idx="12"/>
          </p:nvPr>
        </p:nvSpPr>
        <p:spPr>
          <a:xfrm>
            <a:off x="11444953" y="6445878"/>
            <a:ext cx="683339" cy="365125"/>
          </a:xfrm>
        </p:spPr>
        <p:txBody>
          <a:bodyPr/>
          <a:lstStyle/>
          <a:p>
            <a:fld id="{D57F1E4F-1CFF-5643-939E-217C01CDF565}" type="slidenum">
              <a:rPr lang="en-US" sz="1800" smtClean="0">
                <a:solidFill>
                  <a:schemeClr val="tx1"/>
                </a:solidFill>
              </a:rPr>
              <a:pPr/>
              <a:t>2</a:t>
            </a:fld>
            <a:endParaRPr lang="en-US" dirty="0">
              <a:solidFill>
                <a:schemeClr val="tx1"/>
              </a:solidFill>
            </a:endParaRPr>
          </a:p>
        </p:txBody>
      </p:sp>
    </p:spTree>
    <p:extLst>
      <p:ext uri="{BB962C8B-B14F-4D97-AF65-F5344CB8AC3E}">
        <p14:creationId xmlns:p14="http://schemas.microsoft.com/office/powerpoint/2010/main" val="311207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Spiral Galaxies</a:t>
            </a:r>
          </a:p>
        </p:txBody>
      </p:sp>
      <p:pic>
        <p:nvPicPr>
          <p:cNvPr id="2054" name="Picture 6" descr="See Explanation.  Clicking on the picture will download &#10;the highest resolution vers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520" y="1417637"/>
            <a:ext cx="6138750" cy="41402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24297" y="5619834"/>
            <a:ext cx="3180679" cy="646331"/>
          </a:xfrm>
          <a:prstGeom prst="rect">
            <a:avLst/>
          </a:prstGeom>
          <a:noFill/>
        </p:spPr>
        <p:txBody>
          <a:bodyPr wrap="none" rtlCol="0">
            <a:spAutoFit/>
          </a:bodyPr>
          <a:lstStyle/>
          <a:p>
            <a:r>
              <a:rPr lang="en-US" dirty="0"/>
              <a:t>Image:  NGC1365, Fornax  </a:t>
            </a:r>
          </a:p>
          <a:p>
            <a:r>
              <a:rPr lang="en-US" dirty="0"/>
              <a:t>Credit: Martin Pugh</a:t>
            </a:r>
          </a:p>
        </p:txBody>
      </p:sp>
      <p:sp>
        <p:nvSpPr>
          <p:cNvPr id="9" name="TextBox 8"/>
          <p:cNvSpPr txBox="1"/>
          <p:nvPr/>
        </p:nvSpPr>
        <p:spPr>
          <a:xfrm>
            <a:off x="335757" y="5557883"/>
            <a:ext cx="4865434" cy="646331"/>
          </a:xfrm>
          <a:prstGeom prst="rect">
            <a:avLst/>
          </a:prstGeom>
          <a:noFill/>
        </p:spPr>
        <p:txBody>
          <a:bodyPr wrap="none" rtlCol="0">
            <a:spAutoFit/>
          </a:bodyPr>
          <a:lstStyle/>
          <a:p>
            <a:r>
              <a:rPr lang="en-US" dirty="0"/>
              <a:t>Image: M101 Pinwheel Galaxy, </a:t>
            </a:r>
            <a:r>
              <a:rPr lang="en-US" dirty="0" err="1"/>
              <a:t>Ursa</a:t>
            </a:r>
            <a:r>
              <a:rPr lang="en-US" dirty="0"/>
              <a:t> Major</a:t>
            </a:r>
          </a:p>
          <a:p>
            <a:r>
              <a:rPr lang="en-US" dirty="0"/>
              <a:t>Credit: Hubble Space Telescope</a:t>
            </a:r>
          </a:p>
        </p:txBody>
      </p:sp>
      <p:pic>
        <p:nvPicPr>
          <p:cNvPr id="1026" name="Picture 2" descr="https://upload.wikimedia.org/wikipedia/commons/thumb/c/c5/M101_hires_STScI-PRC2006-10a.jpg/1024px-M101_hires_STScI-PRC2006-10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17" y="1417637"/>
            <a:ext cx="5299515" cy="414024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a:xfrm>
            <a:off x="118717" y="6474631"/>
            <a:ext cx="6297612" cy="365125"/>
          </a:xfrm>
        </p:spPr>
        <p:txBody>
          <a:bodyPr/>
          <a:lstStyle/>
          <a:p>
            <a:r>
              <a:rPr lang="en-US" sz="1800" dirty="0"/>
              <a:t>Josie Schindler</a:t>
            </a:r>
          </a:p>
        </p:txBody>
      </p:sp>
      <p:sp>
        <p:nvSpPr>
          <p:cNvPr id="7" name="Slide Number Placeholder 6"/>
          <p:cNvSpPr>
            <a:spLocks noGrp="1"/>
          </p:cNvSpPr>
          <p:nvPr>
            <p:ph type="sldNum" sz="quarter" idx="12"/>
          </p:nvPr>
        </p:nvSpPr>
        <p:spPr>
          <a:xfrm>
            <a:off x="11499600" y="6474631"/>
            <a:ext cx="683339" cy="365125"/>
          </a:xfrm>
        </p:spPr>
        <p:txBody>
          <a:bodyPr/>
          <a:lstStyle/>
          <a:p>
            <a:fld id="{D57F1E4F-1CFF-5643-939E-217C01CDF565}" type="slidenum">
              <a:rPr lang="en-US" sz="1800" smtClean="0">
                <a:solidFill>
                  <a:schemeClr val="tx1"/>
                </a:solidFill>
              </a:rPr>
              <a:pPr/>
              <a:t>3</a:t>
            </a:fld>
            <a:endParaRPr lang="en-US" sz="1800" dirty="0">
              <a:solidFill>
                <a:schemeClr val="tx1"/>
              </a:solidFill>
            </a:endParaRPr>
          </a:p>
        </p:txBody>
      </p:sp>
    </p:spTree>
    <p:extLst>
      <p:ext uri="{BB962C8B-B14F-4D97-AF65-F5344CB8AC3E}">
        <p14:creationId xmlns:p14="http://schemas.microsoft.com/office/powerpoint/2010/main" val="287442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6" y="193854"/>
            <a:ext cx="10571998" cy="970450"/>
          </a:xfrm>
        </p:spPr>
        <p:txBody>
          <a:bodyPr/>
          <a:lstStyle/>
          <a:p>
            <a:r>
              <a:rPr lang="en-US" dirty="0"/>
              <a:t>Finding Black Hole Mass</a:t>
            </a:r>
          </a:p>
        </p:txBody>
      </p:sp>
      <p:pic>
        <p:nvPicPr>
          <p:cNvPr id="6" name="Picture 5"/>
          <p:cNvPicPr>
            <a:picLocks noChangeAspect="1"/>
          </p:cNvPicPr>
          <p:nvPr/>
        </p:nvPicPr>
        <p:blipFill>
          <a:blip r:embed="rId3"/>
          <a:stretch>
            <a:fillRect/>
          </a:stretch>
        </p:blipFill>
        <p:spPr>
          <a:xfrm>
            <a:off x="-3449" y="961206"/>
            <a:ext cx="12247801" cy="5896794"/>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771778" y="4368284"/>
                <a:ext cx="705321" cy="461665"/>
              </a:xfrm>
              <a:prstGeom prst="rect">
                <a:avLst/>
              </a:prstGeom>
              <a:noFill/>
              <a:ln>
                <a:noFill/>
              </a:ln>
            </p:spPr>
            <p:txBody>
              <a:bodyPr wrap="none" rtlCol="0">
                <a:spAutoFit/>
              </a:bodyPr>
              <a:lstStyle/>
              <a:p>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a:t>
                </a:r>
                <a14:m>
                  <m:oMath xmlns:m="http://schemas.openxmlformats.org/officeDocument/2006/math">
                    <m:r>
                      <a:rPr lang="en-US" sz="240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𝛽</m:t>
                    </m:r>
                  </m:oMath>
                </a14:m>
                <a:endPar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771778" y="4368284"/>
                <a:ext cx="705321" cy="461665"/>
              </a:xfrm>
              <a:prstGeom prst="rect">
                <a:avLst/>
              </a:prstGeom>
              <a:blipFill>
                <a:blip r:embed="rId4"/>
                <a:stretch>
                  <a:fillRect l="-16522" t="-12000" r="-7826" b="-37333"/>
                </a:stretch>
              </a:blipFill>
              <a:ln>
                <a:noFill/>
              </a:ln>
            </p:spPr>
            <p:txBody>
              <a:bodyPr/>
              <a:lstStyle/>
              <a:p>
                <a:r>
                  <a:rPr lang="en-US">
                    <a:noFill/>
                  </a:rPr>
                  <a:t> </a:t>
                </a:r>
              </a:p>
            </p:txBody>
          </p:sp>
        </mc:Fallback>
      </mc:AlternateContent>
      <p:sp>
        <p:nvSpPr>
          <p:cNvPr id="8" name="TextBox 7"/>
          <p:cNvSpPr txBox="1"/>
          <p:nvPr/>
        </p:nvSpPr>
        <p:spPr>
          <a:xfrm>
            <a:off x="5917082" y="1625969"/>
            <a:ext cx="920445" cy="461665"/>
          </a:xfrm>
          <a:prstGeom prst="rect">
            <a:avLst/>
          </a:prstGeom>
          <a:noFill/>
          <a:ln>
            <a:noFill/>
          </a:ln>
        </p:spPr>
        <p:txBody>
          <a:bodyPr wrap="none" rtlCol="0">
            <a:spAutoFit/>
          </a:bodyPr>
          <a:lstStyle/>
          <a:p>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[OIII]</a:t>
            </a:r>
          </a:p>
        </p:txBody>
      </p:sp>
      <p:cxnSp>
        <p:nvCxnSpPr>
          <p:cNvPr id="9" name="Straight Arrow Connector 8"/>
          <p:cNvCxnSpPr/>
          <p:nvPr/>
        </p:nvCxnSpPr>
        <p:spPr>
          <a:xfrm>
            <a:off x="3302758" y="4829949"/>
            <a:ext cx="174341" cy="73833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837528" y="2087634"/>
            <a:ext cx="0" cy="228065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837528" y="2087634"/>
            <a:ext cx="1228299" cy="46166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4552149" y="6482000"/>
                <a:ext cx="1771639" cy="369332"/>
              </a:xfrm>
              <a:prstGeom prst="rect">
                <a:avLst/>
              </a:prstGeom>
              <a:solidFill>
                <a:srgbClr val="19504F"/>
              </a:solidFill>
            </p:spPr>
            <p:txBody>
              <a:bodyPr wrap="none" rtlCol="0">
                <a:spAutoFit/>
              </a:bodyPr>
              <a:lstStyle/>
              <a:p>
                <a:r>
                  <a:rPr lang="en-US" dirty="0">
                    <a:solidFill>
                      <a:schemeClr val="accent1"/>
                    </a:solidFill>
                  </a:rPr>
                  <a:t>Wavelength (Å</a:t>
                </a:r>
                <a14:m>
                  <m:oMath xmlns:m="http://schemas.openxmlformats.org/officeDocument/2006/math">
                    <m:r>
                      <a:rPr lang="en-US" b="0" i="1" smtClean="0">
                        <a:solidFill>
                          <a:schemeClr val="accent1"/>
                        </a:solidFill>
                        <a:latin typeface="Cambria Math" panose="02040503050406030204" pitchFamily="18" charset="0"/>
                      </a:rPr>
                      <m:t>)</m:t>
                    </m:r>
                  </m:oMath>
                </a14:m>
                <a:endParaRPr lang="en-US" dirty="0">
                  <a:solidFill>
                    <a:schemeClr val="accent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552149" y="6482000"/>
                <a:ext cx="1771639" cy="369332"/>
              </a:xfrm>
              <a:prstGeom prst="rect">
                <a:avLst/>
              </a:prstGeom>
              <a:blipFill>
                <a:blip r:embed="rId5"/>
                <a:stretch>
                  <a:fillRect l="-3103" t="-9836" r="-345" b="-22951"/>
                </a:stretch>
              </a:blipFill>
            </p:spPr>
            <p:txBody>
              <a:bodyPr/>
              <a:lstStyle/>
              <a:p>
                <a:r>
                  <a:rPr lang="en-US">
                    <a:noFill/>
                  </a:rPr>
                  <a:t> </a:t>
                </a:r>
              </a:p>
            </p:txBody>
          </p:sp>
        </mc:Fallback>
      </mc:AlternateContent>
      <p:sp>
        <p:nvSpPr>
          <p:cNvPr id="14" name="Footer Placeholder 13"/>
          <p:cNvSpPr>
            <a:spLocks noGrp="1"/>
          </p:cNvSpPr>
          <p:nvPr>
            <p:ph type="ftr" sz="quarter" idx="11"/>
          </p:nvPr>
        </p:nvSpPr>
        <p:spPr>
          <a:xfrm>
            <a:off x="0" y="6463568"/>
            <a:ext cx="6297612" cy="365125"/>
          </a:xfrm>
        </p:spPr>
        <p:txBody>
          <a:bodyPr/>
          <a:lstStyle/>
          <a:p>
            <a:r>
              <a:rPr lang="en-US" sz="1800" dirty="0"/>
              <a:t>Josie Schindler</a:t>
            </a:r>
          </a:p>
        </p:txBody>
      </p:sp>
      <p:sp>
        <p:nvSpPr>
          <p:cNvPr id="15" name="Slide Number Placeholder 14"/>
          <p:cNvSpPr>
            <a:spLocks noGrp="1"/>
          </p:cNvSpPr>
          <p:nvPr>
            <p:ph type="sldNum" sz="quarter" idx="12"/>
          </p:nvPr>
        </p:nvSpPr>
        <p:spPr>
          <a:xfrm>
            <a:off x="11508661" y="6461465"/>
            <a:ext cx="683339" cy="365125"/>
          </a:xfrm>
        </p:spPr>
        <p:txBody>
          <a:bodyPr/>
          <a:lstStyle/>
          <a:p>
            <a:fld id="{D57F1E4F-1CFF-5643-939E-217C01CDF565}" type="slidenum">
              <a:rPr lang="en-US" sz="1800" smtClean="0">
                <a:solidFill>
                  <a:schemeClr val="tx1"/>
                </a:solidFill>
              </a:rPr>
              <a:pPr/>
              <a:t>4</a:t>
            </a:fld>
            <a:endParaRPr lang="en-US" sz="1800" dirty="0">
              <a:solidFill>
                <a:schemeClr val="tx1"/>
              </a:solidFill>
            </a:endParaRPr>
          </a:p>
        </p:txBody>
      </p:sp>
      <mc:AlternateContent xmlns:mc="http://schemas.openxmlformats.org/markup-compatibility/2006" xmlns:a14="http://schemas.microsoft.com/office/drawing/2010/main">
        <mc:Choice Requires="a14">
          <p:sp>
            <p:nvSpPr>
              <p:cNvPr id="16" name="TextBox 15"/>
              <p:cNvSpPr txBox="1"/>
              <p:nvPr/>
            </p:nvSpPr>
            <p:spPr>
              <a:xfrm rot="16200000">
                <a:off x="-680749" y="3478535"/>
                <a:ext cx="2724079" cy="369332"/>
              </a:xfrm>
              <a:prstGeom prst="rect">
                <a:avLst/>
              </a:prstGeom>
              <a:noFill/>
            </p:spPr>
            <p:txBody>
              <a:bodyPr wrap="none" rtlCol="0">
                <a:spAutoFit/>
              </a:bodyPr>
              <a:lstStyle/>
              <a:p>
                <a:r>
                  <a:rPr lang="en-US" dirty="0">
                    <a:solidFill>
                      <a:schemeClr val="accent1"/>
                    </a:solidFill>
                  </a:rPr>
                  <a:t>Flux (</a:t>
                </a:r>
                <a14:m>
                  <m:oMath xmlns:m="http://schemas.openxmlformats.org/officeDocument/2006/math">
                    <m:sSup>
                      <m:sSupPr>
                        <m:ctrlPr>
                          <a:rPr lang="en-US"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10</m:t>
                        </m:r>
                      </m:e>
                      <m:sup>
                        <m:r>
                          <a:rPr lang="en-US" b="0" i="1" smtClean="0">
                            <a:solidFill>
                              <a:schemeClr val="accent1"/>
                            </a:solidFill>
                            <a:latin typeface="Cambria Math" panose="02040503050406030204" pitchFamily="18" charset="0"/>
                          </a:rPr>
                          <m:t>−17</m:t>
                        </m:r>
                      </m:sup>
                    </m:sSup>
                    <m:r>
                      <a:rPr lang="en-US" b="0" i="1" smtClean="0">
                        <a:solidFill>
                          <a:schemeClr val="accent1"/>
                        </a:solidFill>
                        <a:latin typeface="Cambria Math" panose="02040503050406030204" pitchFamily="18" charset="0"/>
                      </a:rPr>
                      <m:t>𝑒𝑟𝑔𝑠</m:t>
                    </m:r>
                    <m:r>
                      <a:rPr lang="en-US" b="0" i="1" smtClean="0">
                        <a:solidFill>
                          <a:schemeClr val="accent1"/>
                        </a:solidFill>
                        <a:latin typeface="Cambria Math" panose="02040503050406030204" pitchFamily="18" charset="0"/>
                      </a:rPr>
                      <m:t> </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𝑠</m:t>
                        </m:r>
                      </m:e>
                      <m:sup>
                        <m:r>
                          <a:rPr lang="en-US" b="0" i="1" smtClean="0">
                            <a:solidFill>
                              <a:schemeClr val="accent1"/>
                            </a:solidFill>
                            <a:latin typeface="Cambria Math" panose="02040503050406030204" pitchFamily="18" charset="0"/>
                          </a:rPr>
                          <m:t>−1</m:t>
                        </m:r>
                      </m:sup>
                    </m:sSup>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𝑐𝑚</m:t>
                        </m:r>
                      </m:e>
                      <m:sup>
                        <m:r>
                          <a:rPr lang="en-US" b="0" i="1" smtClean="0">
                            <a:solidFill>
                              <a:schemeClr val="accent1"/>
                            </a:solidFill>
                            <a:latin typeface="Cambria Math" panose="02040503050406030204" pitchFamily="18" charset="0"/>
                          </a:rPr>
                          <m:t>2</m:t>
                        </m:r>
                      </m:sup>
                    </m:sSup>
                  </m:oMath>
                </a14:m>
                <a:r>
                  <a:rPr lang="en-US" dirty="0">
                    <a:solidFill>
                      <a:schemeClr val="accent1"/>
                    </a:solidFill>
                  </a:rPr>
                  <a:t>)</a:t>
                </a:r>
              </a:p>
            </p:txBody>
          </p:sp>
        </mc:Choice>
        <mc:Fallback xmlns="">
          <p:sp>
            <p:nvSpPr>
              <p:cNvPr id="16" name="TextBox 15"/>
              <p:cNvSpPr txBox="1">
                <a:spLocks noRot="1" noChangeAspect="1" noMove="1" noResize="1" noEditPoints="1" noAdjustHandles="1" noChangeArrowheads="1" noChangeShapeType="1" noTextEdit="1"/>
              </p:cNvSpPr>
              <p:nvPr/>
            </p:nvSpPr>
            <p:spPr>
              <a:xfrm rot="16200000">
                <a:off x="-680749" y="3478535"/>
                <a:ext cx="2724079" cy="369332"/>
              </a:xfrm>
              <a:prstGeom prst="rect">
                <a:avLst/>
              </a:prstGeom>
              <a:blipFill>
                <a:blip r:embed="rId6"/>
                <a:stretch>
                  <a:fillRect l="-9836" t="-895" r="-22951" b="-2013"/>
                </a:stretch>
              </a:blipFill>
            </p:spPr>
            <p:txBody>
              <a:bodyPr/>
              <a:lstStyle/>
              <a:p>
                <a:r>
                  <a:rPr lang="en-US">
                    <a:noFill/>
                  </a:rPr>
                  <a:t> </a:t>
                </a:r>
              </a:p>
            </p:txBody>
          </p:sp>
        </mc:Fallback>
      </mc:AlternateContent>
      <p:sp>
        <p:nvSpPr>
          <p:cNvPr id="17" name="Title 1"/>
          <p:cNvSpPr txBox="1">
            <a:spLocks/>
          </p:cNvSpPr>
          <p:nvPr/>
        </p:nvSpPr>
        <p:spPr>
          <a:xfrm>
            <a:off x="78983" y="165992"/>
            <a:ext cx="10571998"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Finding AGN and calculating Black Hole Mass</a:t>
            </a:r>
            <a:endParaRPr lang="en-US" dirty="0"/>
          </a:p>
        </p:txBody>
      </p:sp>
    </p:spTree>
    <p:extLst>
      <p:ext uri="{BB962C8B-B14F-4D97-AF65-F5344CB8AC3E}">
        <p14:creationId xmlns:p14="http://schemas.microsoft.com/office/powerpoint/2010/main" val="134156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83" y="165992"/>
            <a:ext cx="10571998" cy="970450"/>
          </a:xfrm>
        </p:spPr>
        <p:txBody>
          <a:bodyPr/>
          <a:lstStyle/>
          <a:p>
            <a:r>
              <a:rPr lang="en-US" dirty="0"/>
              <a:t>Finding AGN and calculating Black Hole Mass</a:t>
            </a:r>
          </a:p>
        </p:txBody>
      </p:sp>
      <p:sp>
        <p:nvSpPr>
          <p:cNvPr id="3" name="Content Placeholder 2"/>
          <p:cNvSpPr>
            <a:spLocks noGrp="1"/>
          </p:cNvSpPr>
          <p:nvPr>
            <p:ph idx="1"/>
          </p:nvPr>
        </p:nvSpPr>
        <p:spPr/>
        <p:txBody>
          <a:bodyPr/>
          <a:lstStyle/>
          <a:p>
            <a:endParaRPr lang="en-US"/>
          </a:p>
        </p:txBody>
      </p:sp>
      <p:pic>
        <p:nvPicPr>
          <p:cNvPr id="4" name="Content Placeholder 4"/>
          <p:cNvPicPr>
            <a:picLocks noChangeAspect="1"/>
          </p:cNvPicPr>
          <p:nvPr/>
        </p:nvPicPr>
        <p:blipFill>
          <a:blip r:embed="rId3"/>
          <a:stretch>
            <a:fillRect/>
          </a:stretch>
        </p:blipFill>
        <p:spPr>
          <a:xfrm>
            <a:off x="-2" y="932413"/>
            <a:ext cx="12192001" cy="5923661"/>
          </a:xfrm>
          <a:prstGeom prst="rect">
            <a:avLst/>
          </a:prstGeom>
          <a:effectLst>
            <a:outerShdw blurRad="50800" dir="14400000">
              <a:srgbClr val="000000">
                <a:alpha val="40000"/>
              </a:srgbClr>
            </a:outerShdw>
          </a:effectLst>
        </p:spPr>
      </p:pic>
      <p:sp>
        <p:nvSpPr>
          <p:cNvPr id="5" name="TextBox 4"/>
          <p:cNvSpPr txBox="1"/>
          <p:nvPr/>
        </p:nvSpPr>
        <p:spPr>
          <a:xfrm>
            <a:off x="5126668" y="1516377"/>
            <a:ext cx="827471" cy="461665"/>
          </a:xfrm>
          <a:prstGeom prst="rect">
            <a:avLst/>
          </a:prstGeom>
          <a:noFill/>
          <a:ln>
            <a:noFill/>
          </a:ln>
        </p:spPr>
        <p:txBody>
          <a:bodyPr wrap="none" rtlCol="0">
            <a:spAutoFit/>
          </a:bodyPr>
          <a:lstStyle/>
          <a:p>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[NII]</a:t>
            </a:r>
          </a:p>
        </p:txBody>
      </p:sp>
      <p:cxnSp>
        <p:nvCxnSpPr>
          <p:cNvPr id="7" name="Straight Arrow Connector 6"/>
          <p:cNvCxnSpPr/>
          <p:nvPr/>
        </p:nvCxnSpPr>
        <p:spPr>
          <a:xfrm>
            <a:off x="5618327" y="1978042"/>
            <a:ext cx="1028133" cy="21741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620033" y="1978042"/>
            <a:ext cx="1449767" cy="20625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7548494" y="1625086"/>
                <a:ext cx="703719" cy="461665"/>
              </a:xfrm>
              <a:prstGeom prst="rect">
                <a:avLst/>
              </a:prstGeom>
              <a:noFill/>
              <a:ln>
                <a:noFill/>
              </a:ln>
            </p:spPr>
            <p:txBody>
              <a:bodyPr wrap="none" rtlCol="0">
                <a:spAutoFit/>
              </a:bodyPr>
              <a:lstStyle/>
              <a:p>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a:t>
                </a:r>
                <a14:m>
                  <m:oMath xmlns:m="http://schemas.openxmlformats.org/officeDocument/2006/math">
                    <m:r>
                      <a:rPr lang="en-US" sz="240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𝛼</m:t>
                    </m:r>
                  </m:oMath>
                </a14:m>
                <a:endPar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548494" y="1625086"/>
                <a:ext cx="703719" cy="461665"/>
              </a:xfrm>
              <a:prstGeom prst="rect">
                <a:avLst/>
              </a:prstGeom>
              <a:blipFill>
                <a:blip r:embed="rId4"/>
                <a:stretch>
                  <a:fillRect l="-15517" t="-12000" b="-37333"/>
                </a:stretch>
              </a:blipFill>
              <a:ln>
                <a:noFill/>
              </a:ln>
            </p:spPr>
            <p:txBody>
              <a:bodyPr/>
              <a:lstStyle/>
              <a:p>
                <a:r>
                  <a:rPr lang="en-US">
                    <a:noFill/>
                  </a:rPr>
                  <a:t> </a:t>
                </a:r>
              </a:p>
            </p:txBody>
          </p:sp>
        </mc:Fallback>
      </mc:AlternateContent>
      <p:cxnSp>
        <p:nvCxnSpPr>
          <p:cNvPr id="11" name="Straight Arrow Connector 10"/>
          <p:cNvCxnSpPr/>
          <p:nvPr/>
        </p:nvCxnSpPr>
        <p:spPr>
          <a:xfrm flipH="1" flipV="1">
            <a:off x="6919415" y="1468641"/>
            <a:ext cx="671552" cy="35974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267703" y="4466094"/>
            <a:ext cx="766557" cy="461665"/>
          </a:xfrm>
          <a:prstGeom prst="rect">
            <a:avLst/>
          </a:prstGeom>
          <a:noFill/>
          <a:ln>
            <a:noFill/>
          </a:ln>
        </p:spPr>
        <p:txBody>
          <a:bodyPr wrap="none" rtlCol="0">
            <a:spAutoFit/>
          </a:bodyPr>
          <a:lstStyle/>
          <a:p>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[SII]</a:t>
            </a:r>
          </a:p>
        </p:txBody>
      </p:sp>
      <p:cxnSp>
        <p:nvCxnSpPr>
          <p:cNvPr id="16" name="Straight Arrow Connector 15"/>
          <p:cNvCxnSpPr>
            <a:stCxn id="15" idx="1"/>
          </p:cNvCxnSpPr>
          <p:nvPr/>
        </p:nvCxnSpPr>
        <p:spPr>
          <a:xfrm flipH="1">
            <a:off x="9553433" y="4696927"/>
            <a:ext cx="714270" cy="47507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rot="16200000">
                <a:off x="-680749" y="3478535"/>
                <a:ext cx="2724079" cy="369332"/>
              </a:xfrm>
              <a:prstGeom prst="rect">
                <a:avLst/>
              </a:prstGeom>
              <a:noFill/>
            </p:spPr>
            <p:txBody>
              <a:bodyPr wrap="none" rtlCol="0">
                <a:spAutoFit/>
              </a:bodyPr>
              <a:lstStyle/>
              <a:p>
                <a:r>
                  <a:rPr lang="en-US" dirty="0">
                    <a:solidFill>
                      <a:schemeClr val="accent1"/>
                    </a:solidFill>
                  </a:rPr>
                  <a:t>Flux (</a:t>
                </a:r>
                <a14:m>
                  <m:oMath xmlns:m="http://schemas.openxmlformats.org/officeDocument/2006/math">
                    <m:sSup>
                      <m:sSupPr>
                        <m:ctrlPr>
                          <a:rPr lang="en-US"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10</m:t>
                        </m:r>
                      </m:e>
                      <m:sup>
                        <m:r>
                          <a:rPr lang="en-US" b="0" i="1" smtClean="0">
                            <a:solidFill>
                              <a:schemeClr val="accent1"/>
                            </a:solidFill>
                            <a:latin typeface="Cambria Math" panose="02040503050406030204" pitchFamily="18" charset="0"/>
                          </a:rPr>
                          <m:t>−17</m:t>
                        </m:r>
                      </m:sup>
                    </m:sSup>
                    <m:r>
                      <a:rPr lang="en-US" b="0" i="1" smtClean="0">
                        <a:solidFill>
                          <a:schemeClr val="accent1"/>
                        </a:solidFill>
                        <a:latin typeface="Cambria Math" panose="02040503050406030204" pitchFamily="18" charset="0"/>
                      </a:rPr>
                      <m:t>𝑒𝑟𝑔𝑠</m:t>
                    </m:r>
                    <m:r>
                      <a:rPr lang="en-US" b="0" i="1" smtClean="0">
                        <a:solidFill>
                          <a:schemeClr val="accent1"/>
                        </a:solidFill>
                        <a:latin typeface="Cambria Math" panose="02040503050406030204" pitchFamily="18" charset="0"/>
                      </a:rPr>
                      <m:t> </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𝑠</m:t>
                        </m:r>
                      </m:e>
                      <m:sup>
                        <m:r>
                          <a:rPr lang="en-US" b="0" i="1" smtClean="0">
                            <a:solidFill>
                              <a:schemeClr val="accent1"/>
                            </a:solidFill>
                            <a:latin typeface="Cambria Math" panose="02040503050406030204" pitchFamily="18" charset="0"/>
                          </a:rPr>
                          <m:t>−1</m:t>
                        </m:r>
                      </m:sup>
                    </m:sSup>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𝑐𝑚</m:t>
                        </m:r>
                      </m:e>
                      <m:sup>
                        <m:r>
                          <a:rPr lang="en-US" b="0" i="1" smtClean="0">
                            <a:solidFill>
                              <a:schemeClr val="accent1"/>
                            </a:solidFill>
                            <a:latin typeface="Cambria Math" panose="02040503050406030204" pitchFamily="18" charset="0"/>
                          </a:rPr>
                          <m:t>2</m:t>
                        </m:r>
                      </m:sup>
                    </m:sSup>
                  </m:oMath>
                </a14:m>
                <a:r>
                  <a:rPr lang="en-US" dirty="0">
                    <a:solidFill>
                      <a:schemeClr val="accent1"/>
                    </a:solidFill>
                  </a:rPr>
                  <a:t>)</a:t>
                </a:r>
              </a:p>
            </p:txBody>
          </p:sp>
        </mc:Choice>
        <mc:Fallback xmlns="">
          <p:sp>
            <p:nvSpPr>
              <p:cNvPr id="12" name="TextBox 11"/>
              <p:cNvSpPr txBox="1">
                <a:spLocks noRot="1" noChangeAspect="1" noMove="1" noResize="1" noEditPoints="1" noAdjustHandles="1" noChangeArrowheads="1" noChangeShapeType="1" noTextEdit="1"/>
              </p:cNvSpPr>
              <p:nvPr/>
            </p:nvSpPr>
            <p:spPr>
              <a:xfrm rot="16200000">
                <a:off x="-680749" y="3478535"/>
                <a:ext cx="2724079" cy="369332"/>
              </a:xfrm>
              <a:prstGeom prst="rect">
                <a:avLst/>
              </a:prstGeom>
              <a:blipFill>
                <a:blip r:embed="rId5"/>
                <a:stretch>
                  <a:fillRect l="-9836" t="-895" r="-22951" b="-20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62461" y="6486742"/>
                <a:ext cx="1771639" cy="369332"/>
              </a:xfrm>
              <a:prstGeom prst="rect">
                <a:avLst/>
              </a:prstGeom>
              <a:solidFill>
                <a:srgbClr val="19504F"/>
              </a:solidFill>
            </p:spPr>
            <p:txBody>
              <a:bodyPr wrap="none" rtlCol="0">
                <a:spAutoFit/>
              </a:bodyPr>
              <a:lstStyle/>
              <a:p>
                <a:r>
                  <a:rPr lang="en-US" dirty="0">
                    <a:solidFill>
                      <a:schemeClr val="accent1"/>
                    </a:solidFill>
                  </a:rPr>
                  <a:t>Wavelength (Å</a:t>
                </a:r>
                <a14:m>
                  <m:oMath xmlns:m="http://schemas.openxmlformats.org/officeDocument/2006/math">
                    <m:r>
                      <a:rPr lang="en-US" b="0" i="1" smtClean="0">
                        <a:solidFill>
                          <a:schemeClr val="accent1"/>
                        </a:solidFill>
                        <a:latin typeface="Cambria Math" panose="02040503050406030204" pitchFamily="18" charset="0"/>
                      </a:rPr>
                      <m:t>)</m:t>
                    </m:r>
                  </m:oMath>
                </a14:m>
                <a:endParaRPr lang="en-US" dirty="0">
                  <a:solidFill>
                    <a:schemeClr val="accent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362461" y="6486742"/>
                <a:ext cx="1771639" cy="369332"/>
              </a:xfrm>
              <a:prstGeom prst="rect">
                <a:avLst/>
              </a:prstGeom>
              <a:blipFill>
                <a:blip r:embed="rId6"/>
                <a:stretch>
                  <a:fillRect l="-3103" t="-9836" r="-345" b="-22951"/>
                </a:stretch>
              </a:blipFill>
            </p:spPr>
            <p:txBody>
              <a:bodyPr/>
              <a:lstStyle/>
              <a:p>
                <a:r>
                  <a:rPr lang="en-US">
                    <a:noFill/>
                  </a:rPr>
                  <a:t> </a:t>
                </a:r>
              </a:p>
            </p:txBody>
          </p:sp>
        </mc:Fallback>
      </mc:AlternateContent>
      <p:sp>
        <p:nvSpPr>
          <p:cNvPr id="14" name="Footer Placeholder 13"/>
          <p:cNvSpPr>
            <a:spLocks noGrp="1"/>
          </p:cNvSpPr>
          <p:nvPr>
            <p:ph type="ftr" sz="quarter" idx="11"/>
          </p:nvPr>
        </p:nvSpPr>
        <p:spPr>
          <a:xfrm>
            <a:off x="0" y="6463568"/>
            <a:ext cx="6297612" cy="365125"/>
          </a:xfrm>
        </p:spPr>
        <p:txBody>
          <a:bodyPr/>
          <a:lstStyle/>
          <a:p>
            <a:r>
              <a:rPr lang="en-US" sz="1800" dirty="0"/>
              <a:t>Josie Schindler</a:t>
            </a:r>
          </a:p>
        </p:txBody>
      </p:sp>
      <p:sp>
        <p:nvSpPr>
          <p:cNvPr id="17" name="Slide Number Placeholder 16"/>
          <p:cNvSpPr>
            <a:spLocks noGrp="1"/>
          </p:cNvSpPr>
          <p:nvPr>
            <p:ph type="sldNum" sz="quarter" idx="12"/>
          </p:nvPr>
        </p:nvSpPr>
        <p:spPr>
          <a:xfrm>
            <a:off x="11492493" y="6456869"/>
            <a:ext cx="683339" cy="365125"/>
          </a:xfrm>
        </p:spPr>
        <p:txBody>
          <a:bodyPr/>
          <a:lstStyle/>
          <a:p>
            <a:fld id="{D57F1E4F-1CFF-5643-939E-217C01CDF565}" type="slidenum">
              <a:rPr lang="en-US" sz="1800" smtClean="0">
                <a:solidFill>
                  <a:schemeClr val="tx1"/>
                </a:solidFill>
              </a:rPr>
              <a:pPr/>
              <a:t>5</a:t>
            </a:fld>
            <a:endParaRPr lang="en-US" sz="1800" dirty="0">
              <a:solidFill>
                <a:schemeClr val="tx1"/>
              </a:solidFill>
            </a:endParaRPr>
          </a:p>
        </p:txBody>
      </p:sp>
    </p:spTree>
    <p:extLst>
      <p:ext uri="{BB962C8B-B14F-4D97-AF65-F5344CB8AC3E}">
        <p14:creationId xmlns:p14="http://schemas.microsoft.com/office/powerpoint/2010/main" val="107897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79114" y="3925351"/>
            <a:ext cx="3447893" cy="2585920"/>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4304953" y="3925351"/>
            <a:ext cx="3447893" cy="2585920"/>
          </a:xfrm>
          <a:prstGeom prst="rect">
            <a:avLst/>
          </a:prstGeom>
          <a:ln>
            <a:solidFill>
              <a:schemeClr val="tx1"/>
            </a:solidFill>
          </a:ln>
        </p:spPr>
      </p:pic>
      <p:pic>
        <p:nvPicPr>
          <p:cNvPr id="9" name="Picture 8"/>
          <p:cNvPicPr>
            <a:picLocks noChangeAspect="1"/>
          </p:cNvPicPr>
          <p:nvPr/>
        </p:nvPicPr>
        <p:blipFill>
          <a:blip r:embed="rId5"/>
          <a:stretch>
            <a:fillRect/>
          </a:stretch>
        </p:blipFill>
        <p:spPr>
          <a:xfrm>
            <a:off x="14035988" y="-1208378"/>
            <a:ext cx="6000750" cy="3743325"/>
          </a:xfrm>
          <a:prstGeom prst="rect">
            <a:avLst/>
          </a:prstGeom>
        </p:spPr>
      </p:pic>
      <p:pic>
        <p:nvPicPr>
          <p:cNvPr id="6" name="Picture 5"/>
          <p:cNvPicPr>
            <a:picLocks noChangeAspect="1"/>
          </p:cNvPicPr>
          <p:nvPr/>
        </p:nvPicPr>
        <p:blipFill>
          <a:blip r:embed="rId6"/>
          <a:stretch>
            <a:fillRect/>
          </a:stretch>
        </p:blipFill>
        <p:spPr>
          <a:xfrm>
            <a:off x="8030792" y="3925351"/>
            <a:ext cx="3447893" cy="2585920"/>
          </a:xfrm>
          <a:prstGeom prst="rect">
            <a:avLst/>
          </a:prstGeom>
          <a:ln>
            <a:solidFill>
              <a:schemeClr val="tx1"/>
            </a:solidFill>
          </a:ln>
        </p:spPr>
      </p:pic>
      <p:grpSp>
        <p:nvGrpSpPr>
          <p:cNvPr id="8" name="Group 7"/>
          <p:cNvGrpSpPr/>
          <p:nvPr/>
        </p:nvGrpSpPr>
        <p:grpSpPr>
          <a:xfrm>
            <a:off x="2295390" y="580447"/>
            <a:ext cx="9496277" cy="3025821"/>
            <a:chOff x="1984308" y="3429000"/>
            <a:chExt cx="9496277" cy="3025821"/>
          </a:xfrm>
        </p:grpSpPr>
        <p:pic>
          <p:nvPicPr>
            <p:cNvPr id="4" name="Picture 3"/>
            <p:cNvPicPr>
              <a:picLocks noChangeAspect="1"/>
            </p:cNvPicPr>
            <p:nvPr/>
          </p:nvPicPr>
          <p:blipFill>
            <a:blip r:embed="rId7"/>
            <a:stretch>
              <a:fillRect/>
            </a:stretch>
          </p:blipFill>
          <p:spPr>
            <a:xfrm>
              <a:off x="1984308" y="3429000"/>
              <a:ext cx="7037773" cy="3025821"/>
            </a:xfrm>
            <a:prstGeom prst="rect">
              <a:avLst/>
            </a:prstGeom>
          </p:spPr>
        </p:pic>
        <p:sp>
          <p:nvSpPr>
            <p:cNvPr id="3" name="TextBox 2"/>
            <p:cNvSpPr txBox="1"/>
            <p:nvPr/>
          </p:nvSpPr>
          <p:spPr>
            <a:xfrm>
              <a:off x="8843181" y="4183171"/>
              <a:ext cx="2637404" cy="1200329"/>
            </a:xfrm>
            <a:prstGeom prst="rect">
              <a:avLst/>
            </a:prstGeom>
            <a:noFill/>
          </p:spPr>
          <p:txBody>
            <a:bodyPr wrap="square" rtlCol="0">
              <a:spAutoFit/>
            </a:bodyPr>
            <a:lstStyle/>
            <a:p>
              <a:r>
                <a:rPr lang="en-US" dirty="0"/>
                <a:t>“The host galaxies and classification of active galactic nuclei” </a:t>
              </a:r>
            </a:p>
            <a:p>
              <a:r>
                <a:rPr lang="en-US" dirty="0"/>
                <a:t>– Lisa J. </a:t>
              </a:r>
              <a:r>
                <a:rPr lang="en-US" dirty="0" err="1"/>
                <a:t>Kewley</a:t>
              </a:r>
              <a:r>
                <a:rPr lang="en-US" dirty="0"/>
                <a:t>, 2006</a:t>
              </a:r>
            </a:p>
          </p:txBody>
        </p:sp>
      </p:grpSp>
      <p:sp>
        <p:nvSpPr>
          <p:cNvPr id="2" name="Title 1"/>
          <p:cNvSpPr>
            <a:spLocks noGrp="1"/>
          </p:cNvSpPr>
          <p:nvPr>
            <p:ph type="title"/>
          </p:nvPr>
        </p:nvSpPr>
        <p:spPr>
          <a:xfrm>
            <a:off x="168555" y="178059"/>
            <a:ext cx="7151152" cy="970450"/>
          </a:xfrm>
        </p:spPr>
        <p:txBody>
          <a:bodyPr/>
          <a:lstStyle/>
          <a:p>
            <a:r>
              <a:rPr lang="en-US" dirty="0"/>
              <a:t>Finding Spiral AGN</a:t>
            </a:r>
          </a:p>
        </p:txBody>
      </p:sp>
      <p:sp>
        <p:nvSpPr>
          <p:cNvPr id="12" name="Footer Placeholder 11"/>
          <p:cNvSpPr>
            <a:spLocks noGrp="1"/>
          </p:cNvSpPr>
          <p:nvPr>
            <p:ph type="ftr" sz="quarter" idx="11"/>
          </p:nvPr>
        </p:nvSpPr>
        <p:spPr>
          <a:xfrm>
            <a:off x="0" y="6511271"/>
            <a:ext cx="6297612" cy="365125"/>
          </a:xfrm>
        </p:spPr>
        <p:txBody>
          <a:bodyPr/>
          <a:lstStyle/>
          <a:p>
            <a:r>
              <a:rPr lang="en-US" sz="1800" dirty="0"/>
              <a:t>Josie Schindler</a:t>
            </a:r>
          </a:p>
        </p:txBody>
      </p:sp>
      <p:sp>
        <p:nvSpPr>
          <p:cNvPr id="13" name="Slide Number Placeholder 12"/>
          <p:cNvSpPr>
            <a:spLocks noGrp="1"/>
          </p:cNvSpPr>
          <p:nvPr>
            <p:ph type="sldNum" sz="quarter" idx="12"/>
          </p:nvPr>
        </p:nvSpPr>
        <p:spPr>
          <a:xfrm>
            <a:off x="11508661" y="6492875"/>
            <a:ext cx="683339" cy="365125"/>
          </a:xfrm>
        </p:spPr>
        <p:txBody>
          <a:bodyPr/>
          <a:lstStyle/>
          <a:p>
            <a:fld id="{D57F1E4F-1CFF-5643-939E-217C01CDF565}" type="slidenum">
              <a:rPr lang="en-US" sz="1800" smtClean="0">
                <a:solidFill>
                  <a:schemeClr val="tx1"/>
                </a:solidFill>
              </a:rPr>
              <a:pPr/>
              <a:t>6</a:t>
            </a:fld>
            <a:endParaRPr lang="en-US" sz="1800" dirty="0">
              <a:solidFill>
                <a:schemeClr val="tx1"/>
              </a:solidFill>
            </a:endParaRPr>
          </a:p>
        </p:txBody>
      </p:sp>
    </p:spTree>
    <p:extLst>
      <p:ext uri="{BB962C8B-B14F-4D97-AF65-F5344CB8AC3E}">
        <p14:creationId xmlns:p14="http://schemas.microsoft.com/office/powerpoint/2010/main" val="72999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7028596" y="1566753"/>
            <a:ext cx="4088363" cy="4614771"/>
            <a:chOff x="7028596" y="1566753"/>
            <a:chExt cx="4088363" cy="4614771"/>
          </a:xfrm>
        </p:grpSpPr>
        <p:pic>
          <p:nvPicPr>
            <p:cNvPr id="16" name="Picture 15"/>
            <p:cNvPicPr>
              <a:picLocks noChangeAspect="1"/>
            </p:cNvPicPr>
            <p:nvPr/>
          </p:nvPicPr>
          <p:blipFill rotWithShape="1">
            <a:blip r:embed="rId3"/>
            <a:srcRect l="19518" b="-772"/>
            <a:stretch/>
          </p:blipFill>
          <p:spPr>
            <a:xfrm>
              <a:off x="7028596" y="1566753"/>
              <a:ext cx="4088363" cy="3933056"/>
            </a:xfrm>
            <a:prstGeom prst="rect">
              <a:avLst/>
            </a:prstGeom>
          </p:spPr>
        </p:pic>
        <p:sp>
          <p:nvSpPr>
            <p:cNvPr id="17" name="TextBox 16"/>
            <p:cNvSpPr txBox="1"/>
            <p:nvPr/>
          </p:nvSpPr>
          <p:spPr>
            <a:xfrm>
              <a:off x="7823076" y="5812192"/>
              <a:ext cx="2499402" cy="369332"/>
            </a:xfrm>
            <a:prstGeom prst="rect">
              <a:avLst/>
            </a:prstGeom>
            <a:noFill/>
          </p:spPr>
          <p:txBody>
            <a:bodyPr wrap="none" rtlCol="0">
              <a:spAutoFit/>
            </a:bodyPr>
            <a:lstStyle/>
            <a:p>
              <a:r>
                <a:rPr lang="en-US" dirty="0"/>
                <a:t>Image:  SDSS Explore</a:t>
              </a:r>
            </a:p>
          </p:txBody>
        </p:sp>
      </p:grpSp>
      <p:sp>
        <p:nvSpPr>
          <p:cNvPr id="2" name="Title 1"/>
          <p:cNvSpPr>
            <a:spLocks noGrp="1"/>
          </p:cNvSpPr>
          <p:nvPr>
            <p:ph type="title"/>
          </p:nvPr>
        </p:nvSpPr>
        <p:spPr/>
        <p:txBody>
          <a:bodyPr/>
          <a:lstStyle/>
          <a:p>
            <a:r>
              <a:rPr lang="en-US" dirty="0"/>
              <a:t>Measuring Pitch Angles</a:t>
            </a:r>
          </a:p>
        </p:txBody>
      </p:sp>
      <p:grpSp>
        <p:nvGrpSpPr>
          <p:cNvPr id="7" name="Group 6"/>
          <p:cNvGrpSpPr/>
          <p:nvPr/>
        </p:nvGrpSpPr>
        <p:grpSpPr>
          <a:xfrm>
            <a:off x="287944" y="1598780"/>
            <a:ext cx="6037228" cy="4757694"/>
            <a:chOff x="5787342" y="1381152"/>
            <a:chExt cx="6404658" cy="5163828"/>
          </a:xfrm>
        </p:grpSpPr>
        <p:pic>
          <p:nvPicPr>
            <p:cNvPr id="4" name="Picture 4" descr="See Explanation.  Clicking on the picture will download&#10; the highest resolution version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7342" y="1381152"/>
              <a:ext cx="6345361" cy="42361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62172" y="5898649"/>
              <a:ext cx="5929828" cy="646331"/>
            </a:xfrm>
            <a:prstGeom prst="rect">
              <a:avLst/>
            </a:prstGeom>
            <a:noFill/>
          </p:spPr>
          <p:txBody>
            <a:bodyPr wrap="none" rtlCol="0">
              <a:spAutoFit/>
            </a:bodyPr>
            <a:lstStyle/>
            <a:p>
              <a:r>
                <a:rPr lang="en-US" dirty="0"/>
                <a:t>Image: M81, </a:t>
              </a:r>
              <a:r>
                <a:rPr lang="en-US" dirty="0" err="1"/>
                <a:t>Ursa</a:t>
              </a:r>
              <a:r>
                <a:rPr lang="en-US" dirty="0"/>
                <a:t> Major   </a:t>
              </a:r>
            </a:p>
            <a:p>
              <a:r>
                <a:rPr lang="en-US" dirty="0"/>
                <a:t>Credit: Subaru Telescope, Hubble Space Telescope</a:t>
              </a:r>
            </a:p>
          </p:txBody>
        </p:sp>
      </p:grpSp>
      <p:grpSp>
        <p:nvGrpSpPr>
          <p:cNvPr id="15" name="Group 14"/>
          <p:cNvGrpSpPr/>
          <p:nvPr/>
        </p:nvGrpSpPr>
        <p:grpSpPr>
          <a:xfrm>
            <a:off x="8113942" y="2248468"/>
            <a:ext cx="2320119" cy="2361063"/>
            <a:chOff x="8113942" y="2248468"/>
            <a:chExt cx="2320119" cy="2361063"/>
          </a:xfrm>
        </p:grpSpPr>
        <p:sp>
          <p:nvSpPr>
            <p:cNvPr id="12" name="Oval 11"/>
            <p:cNvSpPr/>
            <p:nvPr/>
          </p:nvSpPr>
          <p:spPr>
            <a:xfrm>
              <a:off x="8925983" y="3057099"/>
              <a:ext cx="750280" cy="78858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00"/>
                </a:solidFill>
              </a:endParaRPr>
            </a:p>
          </p:txBody>
        </p:sp>
        <p:sp>
          <p:nvSpPr>
            <p:cNvPr id="6" name="Oval 5"/>
            <p:cNvSpPr/>
            <p:nvPr/>
          </p:nvSpPr>
          <p:spPr>
            <a:xfrm>
              <a:off x="8113942" y="2248468"/>
              <a:ext cx="2320119" cy="236106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ooter Placeholder 8"/>
          <p:cNvSpPr>
            <a:spLocks noGrp="1"/>
          </p:cNvSpPr>
          <p:nvPr>
            <p:ph type="ftr" sz="quarter" idx="11"/>
          </p:nvPr>
        </p:nvSpPr>
        <p:spPr>
          <a:xfrm>
            <a:off x="27560" y="6472663"/>
            <a:ext cx="6297612" cy="365125"/>
          </a:xfrm>
        </p:spPr>
        <p:txBody>
          <a:bodyPr/>
          <a:lstStyle/>
          <a:p>
            <a:r>
              <a:rPr lang="en-US" sz="1800" dirty="0"/>
              <a:t>Josie Schindler</a:t>
            </a:r>
          </a:p>
        </p:txBody>
      </p:sp>
      <p:sp>
        <p:nvSpPr>
          <p:cNvPr id="10" name="Slide Number Placeholder 9"/>
          <p:cNvSpPr>
            <a:spLocks noGrp="1"/>
          </p:cNvSpPr>
          <p:nvPr>
            <p:ph type="sldNum" sz="quarter" idx="12"/>
          </p:nvPr>
        </p:nvSpPr>
        <p:spPr>
          <a:xfrm>
            <a:off x="11508661" y="6471070"/>
            <a:ext cx="683339" cy="365125"/>
          </a:xfrm>
        </p:spPr>
        <p:txBody>
          <a:bodyPr/>
          <a:lstStyle/>
          <a:p>
            <a:fld id="{D57F1E4F-1CFF-5643-939E-217C01CDF565}" type="slidenum">
              <a:rPr lang="en-US" sz="1800" smtClean="0">
                <a:solidFill>
                  <a:schemeClr val="tx1"/>
                </a:solidFill>
              </a:rPr>
              <a:pPr/>
              <a:t>7</a:t>
            </a:fld>
            <a:endParaRPr lang="en-US" sz="1800" dirty="0">
              <a:solidFill>
                <a:schemeClr val="tx1"/>
              </a:solidFill>
            </a:endParaRPr>
          </a:p>
        </p:txBody>
      </p:sp>
    </p:spTree>
    <p:extLst>
      <p:ext uri="{BB962C8B-B14F-4D97-AF65-F5344CB8AC3E}">
        <p14:creationId xmlns:p14="http://schemas.microsoft.com/office/powerpoint/2010/main" val="125926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16200000" flipH="1">
            <a:off x="12682010" y="1930400"/>
            <a:ext cx="3933056" cy="3933056"/>
          </a:xfrm>
          <a:prstGeom prst="rect">
            <a:avLst/>
          </a:prstGeom>
        </p:spPr>
      </p:pic>
      <p:sp>
        <p:nvSpPr>
          <p:cNvPr id="2" name="Title 1"/>
          <p:cNvSpPr>
            <a:spLocks noGrp="1"/>
          </p:cNvSpPr>
          <p:nvPr>
            <p:ph type="title"/>
          </p:nvPr>
        </p:nvSpPr>
        <p:spPr/>
        <p:txBody>
          <a:bodyPr/>
          <a:lstStyle/>
          <a:p>
            <a:r>
              <a:rPr lang="en-US" dirty="0"/>
              <a:t>Results</a:t>
            </a:r>
          </a:p>
        </p:txBody>
      </p:sp>
      <p:grpSp>
        <p:nvGrpSpPr>
          <p:cNvPr id="5" name="Group 4"/>
          <p:cNvGrpSpPr/>
          <p:nvPr/>
        </p:nvGrpSpPr>
        <p:grpSpPr>
          <a:xfrm>
            <a:off x="1187355" y="1598780"/>
            <a:ext cx="4088363" cy="4640315"/>
            <a:chOff x="1187355" y="1598780"/>
            <a:chExt cx="4088363" cy="4640315"/>
          </a:xfrm>
        </p:grpSpPr>
        <p:pic>
          <p:nvPicPr>
            <p:cNvPr id="7" name="Picture 6"/>
            <p:cNvPicPr>
              <a:picLocks noChangeAspect="1"/>
            </p:cNvPicPr>
            <p:nvPr/>
          </p:nvPicPr>
          <p:blipFill rotWithShape="1">
            <a:blip r:embed="rId4"/>
            <a:srcRect l="19518" b="-772"/>
            <a:stretch/>
          </p:blipFill>
          <p:spPr>
            <a:xfrm>
              <a:off x="1187355" y="1598780"/>
              <a:ext cx="4088363" cy="3933056"/>
            </a:xfrm>
            <a:prstGeom prst="rect">
              <a:avLst/>
            </a:prstGeom>
          </p:spPr>
        </p:pic>
        <p:sp>
          <p:nvSpPr>
            <p:cNvPr id="8" name="TextBox 7"/>
            <p:cNvSpPr txBox="1"/>
            <p:nvPr/>
          </p:nvSpPr>
          <p:spPr>
            <a:xfrm>
              <a:off x="2079019" y="5869763"/>
              <a:ext cx="2499402" cy="369332"/>
            </a:xfrm>
            <a:prstGeom prst="rect">
              <a:avLst/>
            </a:prstGeom>
            <a:noFill/>
          </p:spPr>
          <p:txBody>
            <a:bodyPr wrap="none" rtlCol="0">
              <a:spAutoFit/>
            </a:bodyPr>
            <a:lstStyle/>
            <a:p>
              <a:r>
                <a:rPr lang="en-US" dirty="0"/>
                <a:t>Image:  SDSS Explore</a:t>
              </a:r>
            </a:p>
          </p:txBody>
        </p:sp>
      </p:grpSp>
      <p:grpSp>
        <p:nvGrpSpPr>
          <p:cNvPr id="10" name="Group 9"/>
          <p:cNvGrpSpPr/>
          <p:nvPr/>
        </p:nvGrpSpPr>
        <p:grpSpPr>
          <a:xfrm>
            <a:off x="6571611" y="1598773"/>
            <a:ext cx="3929615" cy="4270990"/>
            <a:chOff x="6776327" y="1598780"/>
            <a:chExt cx="3929615" cy="4270990"/>
          </a:xfrm>
        </p:grpSpPr>
        <p:sp>
          <p:nvSpPr>
            <p:cNvPr id="9" name="TextBox 8"/>
            <p:cNvSpPr txBox="1"/>
            <p:nvPr/>
          </p:nvSpPr>
          <p:spPr>
            <a:xfrm>
              <a:off x="7787119" y="5531836"/>
              <a:ext cx="1987704" cy="337934"/>
            </a:xfrm>
            <a:prstGeom prst="rect">
              <a:avLst/>
            </a:prstGeom>
            <a:noFill/>
          </p:spPr>
          <p:txBody>
            <a:bodyPr wrap="none" rtlCol="0">
              <a:spAutoFit/>
            </a:bodyPr>
            <a:lstStyle/>
            <a:p>
              <a:r>
                <a:rPr lang="en-US" dirty="0"/>
                <a:t>Image:  </a:t>
              </a:r>
              <a:r>
                <a:rPr lang="en-US" dirty="0" err="1"/>
                <a:t>GenSpiral</a:t>
              </a:r>
              <a:endParaRPr lang="en-US" dirty="0"/>
            </a:p>
          </p:txBody>
        </p:sp>
        <p:pic>
          <p:nvPicPr>
            <p:cNvPr id="3" name="Picture 2"/>
            <p:cNvPicPr>
              <a:picLocks noChangeAspect="1"/>
            </p:cNvPicPr>
            <p:nvPr/>
          </p:nvPicPr>
          <p:blipFill>
            <a:blip r:embed="rId5"/>
            <a:stretch>
              <a:fillRect/>
            </a:stretch>
          </p:blipFill>
          <p:spPr>
            <a:xfrm rot="5400000" flipH="1">
              <a:off x="6772225" y="1602882"/>
              <a:ext cx="3937819" cy="3929615"/>
            </a:xfrm>
            <a:prstGeom prst="rect">
              <a:avLst/>
            </a:prstGeom>
          </p:spPr>
        </p:pic>
      </p:grpSp>
      <p:sp>
        <p:nvSpPr>
          <p:cNvPr id="12" name="Footer Placeholder 11"/>
          <p:cNvSpPr>
            <a:spLocks noGrp="1"/>
          </p:cNvSpPr>
          <p:nvPr>
            <p:ph type="ftr" sz="quarter" idx="11"/>
          </p:nvPr>
        </p:nvSpPr>
        <p:spPr>
          <a:xfrm>
            <a:off x="0" y="6492875"/>
            <a:ext cx="6297612" cy="365125"/>
          </a:xfrm>
        </p:spPr>
        <p:txBody>
          <a:bodyPr/>
          <a:lstStyle/>
          <a:p>
            <a:r>
              <a:rPr lang="en-US" sz="1800" dirty="0"/>
              <a:t>Josie Schindler</a:t>
            </a:r>
          </a:p>
        </p:txBody>
      </p:sp>
      <p:sp>
        <p:nvSpPr>
          <p:cNvPr id="13" name="Slide Number Placeholder 12"/>
          <p:cNvSpPr>
            <a:spLocks noGrp="1"/>
          </p:cNvSpPr>
          <p:nvPr>
            <p:ph type="sldNum" sz="quarter" idx="12"/>
          </p:nvPr>
        </p:nvSpPr>
        <p:spPr>
          <a:xfrm>
            <a:off x="11508661" y="6492874"/>
            <a:ext cx="683339" cy="365125"/>
          </a:xfrm>
        </p:spPr>
        <p:txBody>
          <a:bodyPr/>
          <a:lstStyle/>
          <a:p>
            <a:fld id="{D57F1E4F-1CFF-5643-939E-217C01CDF565}" type="slidenum">
              <a:rPr lang="en-US" sz="1800" smtClean="0">
                <a:solidFill>
                  <a:schemeClr val="tx1"/>
                </a:solidFill>
              </a:rPr>
              <a:pPr/>
              <a:t>8</a:t>
            </a:fld>
            <a:endParaRPr lang="en-US" sz="1800" dirty="0">
              <a:solidFill>
                <a:schemeClr val="tx1"/>
              </a:solidFill>
            </a:endParaRPr>
          </a:p>
        </p:txBody>
      </p:sp>
    </p:spTree>
    <p:extLst>
      <p:ext uri="{BB962C8B-B14F-4D97-AF65-F5344CB8AC3E}">
        <p14:creationId xmlns:p14="http://schemas.microsoft.com/office/powerpoint/2010/main" val="97409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6" name="Footer Placeholder 5"/>
          <p:cNvSpPr>
            <a:spLocks noGrp="1"/>
          </p:cNvSpPr>
          <p:nvPr>
            <p:ph type="ftr" sz="quarter" idx="11"/>
          </p:nvPr>
        </p:nvSpPr>
        <p:spPr>
          <a:xfrm>
            <a:off x="0" y="6492875"/>
            <a:ext cx="6297612" cy="365125"/>
          </a:xfrm>
        </p:spPr>
        <p:txBody>
          <a:bodyPr/>
          <a:lstStyle/>
          <a:p>
            <a:r>
              <a:rPr lang="en-US" sz="1800" dirty="0"/>
              <a:t>Josie Schindler</a:t>
            </a:r>
          </a:p>
        </p:txBody>
      </p:sp>
      <p:sp>
        <p:nvSpPr>
          <p:cNvPr id="7" name="Slide Number Placeholder 6"/>
          <p:cNvSpPr>
            <a:spLocks noGrp="1"/>
          </p:cNvSpPr>
          <p:nvPr>
            <p:ph type="sldNum" sz="quarter" idx="12"/>
          </p:nvPr>
        </p:nvSpPr>
        <p:spPr>
          <a:xfrm>
            <a:off x="11508661" y="6492874"/>
            <a:ext cx="683339" cy="365125"/>
          </a:xfrm>
        </p:spPr>
        <p:txBody>
          <a:bodyPr/>
          <a:lstStyle/>
          <a:p>
            <a:fld id="{D57F1E4F-1CFF-5643-939E-217C01CDF565}" type="slidenum">
              <a:rPr lang="en-US" sz="1800" smtClean="0">
                <a:solidFill>
                  <a:schemeClr val="tx1"/>
                </a:solidFill>
              </a:rPr>
              <a:pPr/>
              <a:t>9</a:t>
            </a:fld>
            <a:endParaRPr lang="en-US" sz="1800" dirty="0">
              <a:solidFill>
                <a:schemeClr val="tx1"/>
              </a:solidFill>
            </a:endParaRPr>
          </a:p>
        </p:txBody>
      </p:sp>
      <p:pic>
        <p:nvPicPr>
          <p:cNvPr id="3" name="Picture 2"/>
          <p:cNvPicPr>
            <a:picLocks noChangeAspect="1"/>
          </p:cNvPicPr>
          <p:nvPr/>
        </p:nvPicPr>
        <p:blipFill>
          <a:blip r:embed="rId3"/>
          <a:stretch>
            <a:fillRect/>
          </a:stretch>
        </p:blipFill>
        <p:spPr>
          <a:xfrm>
            <a:off x="4147143" y="433387"/>
            <a:ext cx="7953375" cy="5991225"/>
          </a:xfrm>
          <a:prstGeom prst="rect">
            <a:avLst/>
          </a:prstGeom>
        </p:spPr>
      </p:pic>
    </p:spTree>
    <p:extLst>
      <p:ext uri="{BB962C8B-B14F-4D97-AF65-F5344CB8AC3E}">
        <p14:creationId xmlns:p14="http://schemas.microsoft.com/office/powerpoint/2010/main" val="26577556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18849</TotalTime>
  <Words>2055</Words>
  <Application>Microsoft Office PowerPoint</Application>
  <PresentationFormat>Widescreen</PresentationFormat>
  <Paragraphs>178</Paragraphs>
  <Slides>12</Slides>
  <Notes>12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Cambria Math</vt:lpstr>
      <vt:lpstr>Times New Roman</vt:lpstr>
      <vt:lpstr>Trebuchet MS</vt:lpstr>
      <vt:lpstr>Wingdings 2</vt:lpstr>
      <vt:lpstr>Wingdings 3</vt:lpstr>
      <vt:lpstr>Facet</vt:lpstr>
      <vt:lpstr>Coevolution of Supermassive Black Holes and Their Host Galaxies</vt:lpstr>
      <vt:lpstr>AGN 101</vt:lpstr>
      <vt:lpstr>Spiral Galaxies</vt:lpstr>
      <vt:lpstr>Finding Black Hole Mass</vt:lpstr>
      <vt:lpstr>Finding AGN and calculating Black Hole Mass</vt:lpstr>
      <vt:lpstr>Finding Spiral AGN</vt:lpstr>
      <vt:lpstr>Measuring Pitch Angles</vt:lpstr>
      <vt:lpstr>Results</vt:lpstr>
      <vt:lpstr>Results</vt:lpstr>
      <vt:lpstr>Conclusions</vt:lpstr>
      <vt:lpstr>What’s next?</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Angles of Spiral AGN</dc:title>
  <dc:creator>Josie Schindler</dc:creator>
  <cp:lastModifiedBy>Josie Schindler</cp:lastModifiedBy>
  <cp:revision>80</cp:revision>
  <dcterms:created xsi:type="dcterms:W3CDTF">2017-02-27T17:43:20Z</dcterms:created>
  <dcterms:modified xsi:type="dcterms:W3CDTF">2017-04-08T00:17:03Z</dcterms:modified>
</cp:coreProperties>
</file>